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3" r:id="rId1"/>
  </p:sldMasterIdLst>
  <p:sldIdLst>
    <p:sldId id="256" r:id="rId2"/>
    <p:sldId id="257" r:id="rId3"/>
    <p:sldId id="258" r:id="rId4"/>
    <p:sldId id="259" r:id="rId5"/>
    <p:sldId id="297" r:id="rId6"/>
    <p:sldId id="260" r:id="rId7"/>
    <p:sldId id="287" r:id="rId8"/>
    <p:sldId id="296" r:id="rId9"/>
    <p:sldId id="288" r:id="rId10"/>
    <p:sldId id="292" r:id="rId11"/>
    <p:sldId id="289" r:id="rId12"/>
    <p:sldId id="290" r:id="rId13"/>
    <p:sldId id="291" r:id="rId14"/>
    <p:sldId id="293" r:id="rId15"/>
    <p:sldId id="294" r:id="rId16"/>
    <p:sldId id="286" r:id="rId17"/>
    <p:sldId id="295" r:id="rId18"/>
    <p:sldId id="298"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155"/>
    <p:restoredTop sz="94674"/>
  </p:normalViewPr>
  <p:slideViewPr>
    <p:cSldViewPr snapToGrid="0" snapToObjects="1">
      <p:cViewPr varScale="1">
        <p:scale>
          <a:sx n="88" d="100"/>
          <a:sy n="88" d="100"/>
        </p:scale>
        <p:origin x="192" y="5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 name="Rectangle 8"/>
          <p:cNvSpPr/>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9"/>
          <p:cNvSpPr/>
          <p:nvPr/>
        </p:nvSpPr>
        <p:spPr>
          <a:xfrm>
            <a:off x="4762" y="0"/>
            <a:ext cx="9139239"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42900" y="4960137"/>
            <a:ext cx="5829300" cy="1463040"/>
          </a:xfrm>
        </p:spPr>
        <p:txBody>
          <a:bodyPr anchor="ctr">
            <a:normAutofit/>
          </a:bodyPr>
          <a:lstStyle>
            <a:lvl1pPr algn="r">
              <a:defRPr sz="4400" spc="200" baseline="0"/>
            </a:lvl1pPr>
          </a:lstStyle>
          <a:p>
            <a:r>
              <a:rPr lang="en-US"/>
              <a:t>Click to edit Master title style</a:t>
            </a:r>
            <a:endParaRPr lang="en-US" dirty="0"/>
          </a:p>
        </p:txBody>
      </p:sp>
      <p:sp>
        <p:nvSpPr>
          <p:cNvPr id="3" name="Subtitle 2"/>
          <p:cNvSpPr>
            <a:spLocks noGrp="1"/>
          </p:cNvSpPr>
          <p:nvPr>
            <p:ph type="subTitle" idx="1"/>
          </p:nvPr>
        </p:nvSpPr>
        <p:spPr>
          <a:xfrm>
            <a:off x="6457950" y="4960137"/>
            <a:ext cx="2400300" cy="1463040"/>
          </a:xfrm>
        </p:spPr>
        <p:txBody>
          <a:bodyPr lIns="91440" rIns="91440" anchor="ctr">
            <a:normAutofit/>
          </a:bodyPr>
          <a:lstStyle>
            <a:lvl1pPr marL="0" indent="0" algn="l">
              <a:lnSpc>
                <a:spcPct val="100000"/>
              </a:lnSpc>
              <a:spcBef>
                <a:spcPts val="0"/>
              </a:spcBef>
              <a:buNone/>
              <a:defRPr sz="160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8FE4181-5A30-C047-9A64-4BBB96F6F930}" type="datetimeFigureOut">
              <a:rPr lang="en-US" smtClean="0"/>
              <a:t>11/1/19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3FB079-DA95-1C41-8006-19AAA78C7137}" type="slidenum">
              <a:rPr lang="en-US" smtClean="0"/>
              <a:t>‹#›</a:t>
            </a:fld>
            <a:endParaRPr lang="en-US"/>
          </a:p>
        </p:txBody>
      </p:sp>
      <p:cxnSp>
        <p:nvCxnSpPr>
          <p:cNvPr id="8" name="Straight Connector 7"/>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3316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FE4181-5A30-C047-9A64-4BBB96F6F930}" type="datetimeFigureOut">
              <a:rPr lang="en-US" smtClean="0"/>
              <a:t>11/1/19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3FB079-DA95-1C41-8006-19AAA78C7137}" type="slidenum">
              <a:rPr lang="en-US" smtClean="0"/>
              <a:t>‹#›</a:t>
            </a:fld>
            <a:endParaRPr lang="en-US"/>
          </a:p>
        </p:txBody>
      </p:sp>
    </p:spTree>
    <p:extLst>
      <p:ext uri="{BB962C8B-B14F-4D97-AF65-F5344CB8AC3E}">
        <p14:creationId xmlns:p14="http://schemas.microsoft.com/office/powerpoint/2010/main" val="2320794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762000"/>
            <a:ext cx="1971675"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742951" y="762000"/>
            <a:ext cx="5686425"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FE4181-5A30-C047-9A64-4BBB96F6F930}" type="datetimeFigureOut">
              <a:rPr lang="en-US" smtClean="0"/>
              <a:t>11/1/19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3FB079-DA95-1C41-8006-19AAA78C7137}" type="slidenum">
              <a:rPr lang="en-US" smtClean="0"/>
              <a:t>‹#›</a:t>
            </a:fld>
            <a:endParaRPr lang="en-US"/>
          </a:p>
        </p:txBody>
      </p:sp>
      <p:cxnSp>
        <p:nvCxnSpPr>
          <p:cNvPr id="7" name="Straight Connector 6"/>
          <p:cNvCxnSpPr/>
          <p:nvPr/>
        </p:nvCxnSpPr>
        <p:spPr>
          <a:xfrm rot="5400000" flipV="1">
            <a:off x="7543800" y="17356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4934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FE4181-5A30-C047-9A64-4BBB96F6F930}" type="datetimeFigureOut">
              <a:rPr lang="en-US" smtClean="0"/>
              <a:t>11/1/19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3FB079-DA95-1C41-8006-19AAA78C7137}" type="slidenum">
              <a:rPr lang="en-US" smtClean="0"/>
              <a:t>‹#›</a:t>
            </a:fld>
            <a:endParaRPr lang="en-US"/>
          </a:p>
        </p:txBody>
      </p:sp>
    </p:spTree>
    <p:extLst>
      <p:ext uri="{BB962C8B-B14F-4D97-AF65-F5344CB8AC3E}">
        <p14:creationId xmlns:p14="http://schemas.microsoft.com/office/powerpoint/2010/main" val="3828714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9144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10"/>
          <p:cNvSpPr/>
          <p:nvPr/>
        </p:nvSpPr>
        <p:spPr>
          <a:xfrm>
            <a:off x="4762" y="0"/>
            <a:ext cx="9139239"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960137"/>
            <a:ext cx="5829300" cy="1463040"/>
          </a:xfrm>
        </p:spPr>
        <p:txBody>
          <a:bodyPr anchor="ctr">
            <a:normAutofit/>
          </a:bodyPr>
          <a:lstStyle>
            <a:lvl1pPr algn="r">
              <a:defRPr sz="44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6457950" y="4960137"/>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8FE4181-5A30-C047-9A64-4BBB96F6F930}" type="datetimeFigureOut">
              <a:rPr lang="en-US" smtClean="0"/>
              <a:t>11/1/19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3FB079-DA95-1C41-8006-19AAA78C7137}" type="slidenum">
              <a:rPr lang="en-US" smtClean="0"/>
              <a:t>‹#›</a:t>
            </a:fld>
            <a:endParaRPr lang="en-US"/>
          </a:p>
        </p:txBody>
      </p:sp>
      <p:cxnSp>
        <p:nvCxnSpPr>
          <p:cNvPr id="8" name="Straight Connector 7"/>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6075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8096" y="585216"/>
            <a:ext cx="7290054"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768096" y="2286000"/>
            <a:ext cx="35661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91990" y="2286000"/>
            <a:ext cx="35661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8FE4181-5A30-C047-9A64-4BBB96F6F930}" type="datetimeFigureOut">
              <a:rPr lang="en-US" smtClean="0"/>
              <a:t>11/1/19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3FB079-DA95-1C41-8006-19AAA78C7137}" type="slidenum">
              <a:rPr lang="en-US" smtClean="0"/>
              <a:t>‹#›</a:t>
            </a:fld>
            <a:endParaRPr lang="en-US"/>
          </a:p>
        </p:txBody>
      </p:sp>
    </p:spTree>
    <p:extLst>
      <p:ext uri="{BB962C8B-B14F-4D97-AF65-F5344CB8AC3E}">
        <p14:creationId xmlns:p14="http://schemas.microsoft.com/office/powerpoint/2010/main" val="2286807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768096" y="585216"/>
            <a:ext cx="7290054" cy="14996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768096" y="2179636"/>
            <a:ext cx="3566160" cy="822960"/>
          </a:xfrm>
        </p:spPr>
        <p:txBody>
          <a:bodyPr lIns="137160" rIns="137160" anchor="ctr">
            <a:normAutofit/>
          </a:bodyPr>
          <a:lstStyle>
            <a:lvl1pPr marL="0" indent="0">
              <a:spcBef>
                <a:spcPts val="0"/>
              </a:spcBef>
              <a:spcAft>
                <a:spcPts val="0"/>
              </a:spcAft>
              <a:buNone/>
              <a:defRPr sz="22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68096" y="2967788"/>
            <a:ext cx="356616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1990" y="2179636"/>
            <a:ext cx="3566160" cy="822960"/>
          </a:xfrm>
        </p:spPr>
        <p:txBody>
          <a:bodyPr lIns="137160" rIns="137160" anchor="ctr">
            <a:normAutofit/>
          </a:bodyPr>
          <a:lstStyle>
            <a:lvl1pPr marL="0" indent="0">
              <a:spcBef>
                <a:spcPts val="0"/>
              </a:spcBef>
              <a:spcAft>
                <a:spcPts val="0"/>
              </a:spcAft>
              <a:buNone/>
              <a:defRPr lang="en-US" sz="22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4491990" y="2967788"/>
            <a:ext cx="356616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8FE4181-5A30-C047-9A64-4BBB96F6F930}" type="datetimeFigureOut">
              <a:rPr lang="en-US" smtClean="0"/>
              <a:t>11/1/19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3FB079-DA95-1C41-8006-19AAA78C7137}" type="slidenum">
              <a:rPr lang="en-US" smtClean="0"/>
              <a:t>‹#›</a:t>
            </a:fld>
            <a:endParaRPr lang="en-US"/>
          </a:p>
        </p:txBody>
      </p:sp>
    </p:spTree>
    <p:extLst>
      <p:ext uri="{BB962C8B-B14F-4D97-AF65-F5344CB8AC3E}">
        <p14:creationId xmlns:p14="http://schemas.microsoft.com/office/powerpoint/2010/main" val="2071797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8FE4181-5A30-C047-9A64-4BBB96F6F930}" type="datetimeFigureOut">
              <a:rPr lang="en-US" smtClean="0"/>
              <a:t>11/1/19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3FB079-DA95-1C41-8006-19AAA78C7137}" type="slidenum">
              <a:rPr lang="en-US" smtClean="0"/>
              <a:t>‹#›</a:t>
            </a:fld>
            <a:endParaRPr lang="en-US"/>
          </a:p>
        </p:txBody>
      </p:sp>
    </p:spTree>
    <p:extLst>
      <p:ext uri="{BB962C8B-B14F-4D97-AF65-F5344CB8AC3E}">
        <p14:creationId xmlns:p14="http://schemas.microsoft.com/office/powerpoint/2010/main" val="1999348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FE4181-5A30-C047-9A64-4BBB96F6F930}" type="datetimeFigureOut">
              <a:rPr lang="en-US" smtClean="0"/>
              <a:t>11/1/19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33FB079-DA95-1C41-8006-19AAA78C7137}" type="slidenum">
              <a:rPr lang="en-US" smtClean="0"/>
              <a:t>‹#›</a:t>
            </a:fld>
            <a:endParaRPr lang="en-US"/>
          </a:p>
        </p:txBody>
      </p:sp>
    </p:spTree>
    <p:extLst>
      <p:ext uri="{BB962C8B-B14F-4D97-AF65-F5344CB8AC3E}">
        <p14:creationId xmlns:p14="http://schemas.microsoft.com/office/powerpoint/2010/main" val="2624067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68096" y="471509"/>
            <a:ext cx="3291840" cy="1737360"/>
          </a:xfrm>
        </p:spPr>
        <p:txBody>
          <a:bodyPr>
            <a:noAutofit/>
          </a:bodyPr>
          <a:lstStyle>
            <a:lvl1pPr>
              <a:lnSpc>
                <a:spcPct val="80000"/>
              </a:lnSpc>
              <a:defRPr sz="3600"/>
            </a:lvl1pPr>
          </a:lstStyle>
          <a:p>
            <a:r>
              <a:rPr lang="en-US"/>
              <a:t>Click to edit Master title style</a:t>
            </a:r>
            <a:endParaRPr lang="en-US" dirty="0"/>
          </a:p>
        </p:txBody>
      </p:sp>
      <p:sp>
        <p:nvSpPr>
          <p:cNvPr id="3" name="Content Placeholder 2"/>
          <p:cNvSpPr>
            <a:spLocks noGrp="1"/>
          </p:cNvSpPr>
          <p:nvPr>
            <p:ph idx="1"/>
          </p:nvPr>
        </p:nvSpPr>
        <p:spPr>
          <a:xfrm>
            <a:off x="4286250" y="822960"/>
            <a:ext cx="4258818" cy="5184648"/>
          </a:xfrm>
        </p:spPr>
        <p:txBody>
          <a:bodyPr>
            <a:normAutofit/>
          </a:bodyPr>
          <a:lstStyle>
            <a:lvl1pPr>
              <a:defRPr sz="2000"/>
            </a:lvl1pPr>
            <a:lvl2pPr>
              <a:defRPr sz="16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8096" y="2257506"/>
            <a:ext cx="329184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8FE4181-5A30-C047-9A64-4BBB96F6F930}" type="datetimeFigureOut">
              <a:rPr lang="en-US" smtClean="0"/>
              <a:t>11/1/19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3FB079-DA95-1C41-8006-19AAA78C7137}" type="slidenum">
              <a:rPr lang="en-US" smtClean="0"/>
              <a:t>‹#›</a:t>
            </a:fld>
            <a:endParaRPr lang="en-US"/>
          </a:p>
        </p:txBody>
      </p:sp>
    </p:spTree>
    <p:extLst>
      <p:ext uri="{BB962C8B-B14F-4D97-AF65-F5344CB8AC3E}">
        <p14:creationId xmlns:p14="http://schemas.microsoft.com/office/powerpoint/2010/main" val="3097495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4960138"/>
            <a:ext cx="5829300" cy="1463040"/>
          </a:xfrm>
        </p:spPr>
        <p:txBody>
          <a:bodyPr anchor="ctr">
            <a:normAutofit/>
          </a:bodyPr>
          <a:lstStyle>
            <a:lvl1pPr algn="r">
              <a:defRPr sz="44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9141714" cy="4572000"/>
          </a:xfrm>
          <a:solidFill>
            <a:schemeClr val="accent1">
              <a:lumMod val="60000"/>
              <a:lumOff val="40000"/>
            </a:schemeClr>
          </a:solidFill>
        </p:spPr>
        <p:txBody>
          <a:bodyPr lIns="457200" tIns="36576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457950" y="4960138"/>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8FE4181-5A30-C047-9A64-4BBB96F6F930}" type="datetimeFigureOut">
              <a:rPr lang="en-US" smtClean="0"/>
              <a:t>11/1/19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3FB079-DA95-1C41-8006-19AAA78C7137}" type="slidenum">
              <a:rPr lang="en-US" smtClean="0"/>
              <a:t>‹#›</a:t>
            </a:fld>
            <a:endParaRPr lang="en-US"/>
          </a:p>
        </p:txBody>
      </p:sp>
      <p:cxnSp>
        <p:nvCxnSpPr>
          <p:cNvPr id="8" name="Straight Connector 7"/>
          <p:cNvCxnSpPr/>
          <p:nvPr/>
        </p:nvCxnSpPr>
        <p:spPr>
          <a:xfrm flipV="1">
            <a:off x="629013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17604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585216"/>
            <a:ext cx="7290054"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68096" y="2286000"/>
            <a:ext cx="7290055"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8097" y="6470704"/>
            <a:ext cx="161560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8FE4181-5A30-C047-9A64-4BBB96F6F930}" type="datetimeFigureOut">
              <a:rPr lang="en-US" smtClean="0"/>
              <a:t>11/1/19</a:t>
            </a:fld>
            <a:endParaRPr lang="en-US"/>
          </a:p>
        </p:txBody>
      </p:sp>
      <p:sp>
        <p:nvSpPr>
          <p:cNvPr id="5" name="Footer Placeholder 4"/>
          <p:cNvSpPr>
            <a:spLocks noGrp="1"/>
          </p:cNvSpPr>
          <p:nvPr>
            <p:ph type="ftr" sz="quarter" idx="3"/>
          </p:nvPr>
        </p:nvSpPr>
        <p:spPr>
          <a:xfrm>
            <a:off x="3632200" y="6470704"/>
            <a:ext cx="4426094"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8128000" y="6470704"/>
            <a:ext cx="730250"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33FB079-DA95-1C41-8006-19AAA78C7137}" type="slidenum">
              <a:rPr lang="en-US" smtClean="0"/>
              <a:t>‹#›</a:t>
            </a:fld>
            <a:endParaRPr lang="en-US"/>
          </a:p>
        </p:txBody>
      </p:sp>
      <p:cxnSp>
        <p:nvCxnSpPr>
          <p:cNvPr id="7" name="Straight Connector 6"/>
          <p:cNvCxnSpPr/>
          <p:nvPr/>
        </p:nvCxnSpPr>
        <p:spPr>
          <a:xfrm flipV="1">
            <a:off x="5715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2794862"/>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80000"/>
        </a:lnSpc>
        <a:spcBef>
          <a:spcPct val="0"/>
        </a:spcBef>
        <a:buNone/>
        <a:defRPr sz="44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6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classroom.github.com/a/qdxeXxIk"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A2A57-F8B4-6E49-B0B1-1F255C3791B7}"/>
              </a:ext>
            </a:extLst>
          </p:cNvPr>
          <p:cNvSpPr>
            <a:spLocks noGrp="1"/>
          </p:cNvSpPr>
          <p:nvPr>
            <p:ph type="ctrTitle"/>
          </p:nvPr>
        </p:nvSpPr>
        <p:spPr>
          <a:xfrm>
            <a:off x="0" y="4960137"/>
            <a:ext cx="6172200" cy="1463040"/>
          </a:xfrm>
        </p:spPr>
        <p:txBody>
          <a:bodyPr>
            <a:normAutofit/>
          </a:bodyPr>
          <a:lstStyle/>
          <a:p>
            <a:r>
              <a:rPr lang="en-US" dirty="0"/>
              <a:t>Verification Through Simulation</a:t>
            </a:r>
          </a:p>
        </p:txBody>
      </p:sp>
      <p:sp>
        <p:nvSpPr>
          <p:cNvPr id="3" name="Subtitle 2">
            <a:extLst>
              <a:ext uri="{FF2B5EF4-FFF2-40B4-BE49-F238E27FC236}">
                <a16:creationId xmlns:a16="http://schemas.microsoft.com/office/drawing/2014/main" id="{30C0A92F-ECEB-E540-941A-4C766B96BB2E}"/>
              </a:ext>
            </a:extLst>
          </p:cNvPr>
          <p:cNvSpPr>
            <a:spLocks noGrp="1"/>
          </p:cNvSpPr>
          <p:nvPr>
            <p:ph type="subTitle" idx="1"/>
          </p:nvPr>
        </p:nvSpPr>
        <p:spPr/>
        <p:txBody>
          <a:bodyPr/>
          <a:lstStyle/>
          <a:p>
            <a:r>
              <a:rPr lang="en-US" dirty="0"/>
              <a:t>Chris Baldassano</a:t>
            </a:r>
          </a:p>
          <a:p>
            <a:r>
              <a:rPr lang="en-US" dirty="0"/>
              <a:t>PSYC GR6130, Fall 2019</a:t>
            </a:r>
          </a:p>
        </p:txBody>
      </p:sp>
    </p:spTree>
    <p:extLst>
      <p:ext uri="{BB962C8B-B14F-4D97-AF65-F5344CB8AC3E}">
        <p14:creationId xmlns:p14="http://schemas.microsoft.com/office/powerpoint/2010/main" val="36653134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E66C1-E749-1848-A2A1-4D610B68EE92}"/>
              </a:ext>
            </a:extLst>
          </p:cNvPr>
          <p:cNvSpPr>
            <a:spLocks noGrp="1"/>
          </p:cNvSpPr>
          <p:nvPr>
            <p:ph type="title"/>
          </p:nvPr>
        </p:nvSpPr>
        <p:spPr/>
        <p:txBody>
          <a:bodyPr/>
          <a:lstStyle/>
          <a:p>
            <a:r>
              <a:rPr lang="en-US" dirty="0"/>
              <a:t>R Psych package – sim functions</a:t>
            </a:r>
          </a:p>
        </p:txBody>
      </p:sp>
      <p:sp>
        <p:nvSpPr>
          <p:cNvPr id="3" name="Content Placeholder 2">
            <a:extLst>
              <a:ext uri="{FF2B5EF4-FFF2-40B4-BE49-F238E27FC236}">
                <a16:creationId xmlns:a16="http://schemas.microsoft.com/office/drawing/2014/main" id="{3574C1B0-9958-264A-A3B1-3CDE5B79CCC8}"/>
              </a:ext>
            </a:extLst>
          </p:cNvPr>
          <p:cNvSpPr>
            <a:spLocks noGrp="1"/>
          </p:cNvSpPr>
          <p:nvPr>
            <p:ph idx="1"/>
          </p:nvPr>
        </p:nvSpPr>
        <p:spPr/>
        <p:txBody>
          <a:bodyPr/>
          <a:lstStyle/>
          <a:p>
            <a:r>
              <a:rPr lang="en-US" dirty="0"/>
              <a:t>Can generate data for structural models, Item Response Theory models, </a:t>
            </a:r>
            <a:r>
              <a:rPr lang="en-US" dirty="0" err="1"/>
              <a:t>anova</a:t>
            </a:r>
            <a:r>
              <a:rPr lang="en-US" dirty="0"/>
              <a:t>, etc.</a:t>
            </a:r>
          </a:p>
        </p:txBody>
      </p:sp>
      <p:pic>
        <p:nvPicPr>
          <p:cNvPr id="5" name="Picture 4">
            <a:extLst>
              <a:ext uri="{FF2B5EF4-FFF2-40B4-BE49-F238E27FC236}">
                <a16:creationId xmlns:a16="http://schemas.microsoft.com/office/drawing/2014/main" id="{A32E33E4-497F-F242-973B-C8E7F93C2C6C}"/>
              </a:ext>
            </a:extLst>
          </p:cNvPr>
          <p:cNvPicPr>
            <a:picLocks noChangeAspect="1"/>
          </p:cNvPicPr>
          <p:nvPr/>
        </p:nvPicPr>
        <p:blipFill>
          <a:blip r:embed="rId2"/>
          <a:stretch>
            <a:fillRect/>
          </a:stretch>
        </p:blipFill>
        <p:spPr>
          <a:xfrm>
            <a:off x="1946141" y="3037804"/>
            <a:ext cx="1659944" cy="2967150"/>
          </a:xfrm>
          <a:prstGeom prst="rect">
            <a:avLst/>
          </a:prstGeom>
        </p:spPr>
      </p:pic>
      <p:pic>
        <p:nvPicPr>
          <p:cNvPr id="7" name="Picture 6">
            <a:extLst>
              <a:ext uri="{FF2B5EF4-FFF2-40B4-BE49-F238E27FC236}">
                <a16:creationId xmlns:a16="http://schemas.microsoft.com/office/drawing/2014/main" id="{905B04FC-C6C8-9C4D-8EE8-89529488456A}"/>
              </a:ext>
            </a:extLst>
          </p:cNvPr>
          <p:cNvPicPr>
            <a:picLocks noChangeAspect="1"/>
          </p:cNvPicPr>
          <p:nvPr/>
        </p:nvPicPr>
        <p:blipFill>
          <a:blip r:embed="rId3"/>
          <a:stretch>
            <a:fillRect/>
          </a:stretch>
        </p:blipFill>
        <p:spPr>
          <a:xfrm>
            <a:off x="3941024" y="2974330"/>
            <a:ext cx="3866346" cy="3335030"/>
          </a:xfrm>
          <a:prstGeom prst="rect">
            <a:avLst/>
          </a:prstGeom>
        </p:spPr>
      </p:pic>
    </p:spTree>
    <p:extLst>
      <p:ext uri="{BB962C8B-B14F-4D97-AF65-F5344CB8AC3E}">
        <p14:creationId xmlns:p14="http://schemas.microsoft.com/office/powerpoint/2010/main" val="39917765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31CB5-F1DA-3940-82B2-72BD9D9DD4FB}"/>
              </a:ext>
            </a:extLst>
          </p:cNvPr>
          <p:cNvSpPr>
            <a:spLocks noGrp="1"/>
          </p:cNvSpPr>
          <p:nvPr>
            <p:ph type="title"/>
          </p:nvPr>
        </p:nvSpPr>
        <p:spPr/>
        <p:txBody>
          <a:bodyPr/>
          <a:lstStyle/>
          <a:p>
            <a:r>
              <a:rPr lang="en-US" dirty="0" err="1"/>
              <a:t>Neu</a:t>
            </a:r>
            <a:r>
              <a:rPr lang="en-US" sz="6000" dirty="0" err="1"/>
              <a:t>R</a:t>
            </a:r>
            <a:r>
              <a:rPr lang="en-US" dirty="0" err="1"/>
              <a:t>osim</a:t>
            </a:r>
            <a:r>
              <a:rPr lang="en-US" dirty="0"/>
              <a:t> – fMRI simulation in R</a:t>
            </a:r>
          </a:p>
        </p:txBody>
      </p:sp>
      <p:pic>
        <p:nvPicPr>
          <p:cNvPr id="5" name="Content Placeholder 4">
            <a:extLst>
              <a:ext uri="{FF2B5EF4-FFF2-40B4-BE49-F238E27FC236}">
                <a16:creationId xmlns:a16="http://schemas.microsoft.com/office/drawing/2014/main" id="{E7CCEE1A-1514-EE4A-AC27-A66AB4ED644F}"/>
              </a:ext>
            </a:extLst>
          </p:cNvPr>
          <p:cNvPicPr>
            <a:picLocks noGrp="1" noChangeAspect="1"/>
          </p:cNvPicPr>
          <p:nvPr>
            <p:ph idx="1"/>
          </p:nvPr>
        </p:nvPicPr>
        <p:blipFill>
          <a:blip r:embed="rId2"/>
          <a:stretch>
            <a:fillRect/>
          </a:stretch>
        </p:blipFill>
        <p:spPr>
          <a:xfrm>
            <a:off x="2310022" y="2286000"/>
            <a:ext cx="4206455" cy="4022725"/>
          </a:xfrm>
        </p:spPr>
      </p:pic>
    </p:spTree>
    <p:extLst>
      <p:ext uri="{BB962C8B-B14F-4D97-AF65-F5344CB8AC3E}">
        <p14:creationId xmlns:p14="http://schemas.microsoft.com/office/powerpoint/2010/main" val="3266713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D1957-45A7-044A-8104-3A40AE4B2609}"/>
              </a:ext>
            </a:extLst>
          </p:cNvPr>
          <p:cNvSpPr>
            <a:spLocks noGrp="1"/>
          </p:cNvSpPr>
          <p:nvPr>
            <p:ph type="title"/>
          </p:nvPr>
        </p:nvSpPr>
        <p:spPr>
          <a:xfrm>
            <a:off x="768095" y="585216"/>
            <a:ext cx="7680445" cy="1499616"/>
          </a:xfrm>
        </p:spPr>
        <p:txBody>
          <a:bodyPr/>
          <a:lstStyle/>
          <a:p>
            <a:r>
              <a:rPr lang="en-US" dirty="0" err="1"/>
              <a:t>Fmrisim</a:t>
            </a:r>
            <a:r>
              <a:rPr lang="en-US" dirty="0"/>
              <a:t> – </a:t>
            </a:r>
            <a:r>
              <a:rPr lang="en-US" dirty="0" err="1"/>
              <a:t>fmri</a:t>
            </a:r>
            <a:r>
              <a:rPr lang="en-US" dirty="0"/>
              <a:t> simulation in python</a:t>
            </a:r>
          </a:p>
        </p:txBody>
      </p:sp>
      <p:pic>
        <p:nvPicPr>
          <p:cNvPr id="5" name="Content Placeholder 4">
            <a:extLst>
              <a:ext uri="{FF2B5EF4-FFF2-40B4-BE49-F238E27FC236}">
                <a16:creationId xmlns:a16="http://schemas.microsoft.com/office/drawing/2014/main" id="{0E45BC44-8346-4B4A-BAA4-521B6DFAEB94}"/>
              </a:ext>
            </a:extLst>
          </p:cNvPr>
          <p:cNvPicPr>
            <a:picLocks noGrp="1" noChangeAspect="1"/>
          </p:cNvPicPr>
          <p:nvPr>
            <p:ph idx="1"/>
          </p:nvPr>
        </p:nvPicPr>
        <p:blipFill>
          <a:blip r:embed="rId2"/>
          <a:stretch>
            <a:fillRect/>
          </a:stretch>
        </p:blipFill>
        <p:spPr>
          <a:xfrm>
            <a:off x="768350" y="2554712"/>
            <a:ext cx="7289800" cy="3485300"/>
          </a:xfrm>
        </p:spPr>
      </p:pic>
    </p:spTree>
    <p:extLst>
      <p:ext uri="{BB962C8B-B14F-4D97-AF65-F5344CB8AC3E}">
        <p14:creationId xmlns:p14="http://schemas.microsoft.com/office/powerpoint/2010/main" val="3249711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D1957-45A7-044A-8104-3A40AE4B2609}"/>
              </a:ext>
            </a:extLst>
          </p:cNvPr>
          <p:cNvSpPr>
            <a:spLocks noGrp="1"/>
          </p:cNvSpPr>
          <p:nvPr>
            <p:ph type="title"/>
          </p:nvPr>
        </p:nvSpPr>
        <p:spPr>
          <a:xfrm>
            <a:off x="768095" y="585216"/>
            <a:ext cx="7680445" cy="1499616"/>
          </a:xfrm>
        </p:spPr>
        <p:txBody>
          <a:bodyPr/>
          <a:lstStyle/>
          <a:p>
            <a:r>
              <a:rPr lang="en-US" dirty="0" err="1"/>
              <a:t>Fmrisim</a:t>
            </a:r>
            <a:r>
              <a:rPr lang="en-US" dirty="0"/>
              <a:t> – </a:t>
            </a:r>
            <a:r>
              <a:rPr lang="en-US" dirty="0" err="1"/>
              <a:t>fmri</a:t>
            </a:r>
            <a:r>
              <a:rPr lang="en-US" dirty="0"/>
              <a:t> simulation in python</a:t>
            </a:r>
          </a:p>
        </p:txBody>
      </p:sp>
      <p:pic>
        <p:nvPicPr>
          <p:cNvPr id="7" name="Content Placeholder 6">
            <a:extLst>
              <a:ext uri="{FF2B5EF4-FFF2-40B4-BE49-F238E27FC236}">
                <a16:creationId xmlns:a16="http://schemas.microsoft.com/office/drawing/2014/main" id="{A0A10638-7411-D44B-818F-B78815E323F4}"/>
              </a:ext>
            </a:extLst>
          </p:cNvPr>
          <p:cNvPicPr>
            <a:picLocks noGrp="1" noChangeAspect="1"/>
          </p:cNvPicPr>
          <p:nvPr>
            <p:ph idx="1"/>
          </p:nvPr>
        </p:nvPicPr>
        <p:blipFill>
          <a:blip r:embed="rId2"/>
          <a:stretch>
            <a:fillRect/>
          </a:stretch>
        </p:blipFill>
        <p:spPr>
          <a:xfrm>
            <a:off x="5655574" y="1903984"/>
            <a:ext cx="2057400" cy="3949700"/>
          </a:xfrm>
        </p:spPr>
      </p:pic>
      <p:pic>
        <p:nvPicPr>
          <p:cNvPr id="9" name="Picture 8">
            <a:extLst>
              <a:ext uri="{FF2B5EF4-FFF2-40B4-BE49-F238E27FC236}">
                <a16:creationId xmlns:a16="http://schemas.microsoft.com/office/drawing/2014/main" id="{FA516FA8-2B01-854A-98D4-00F913761F9D}"/>
              </a:ext>
            </a:extLst>
          </p:cNvPr>
          <p:cNvPicPr>
            <a:picLocks noChangeAspect="1"/>
          </p:cNvPicPr>
          <p:nvPr/>
        </p:nvPicPr>
        <p:blipFill>
          <a:blip r:embed="rId3"/>
          <a:stretch>
            <a:fillRect/>
          </a:stretch>
        </p:blipFill>
        <p:spPr>
          <a:xfrm>
            <a:off x="5954024" y="5853684"/>
            <a:ext cx="1460500" cy="419100"/>
          </a:xfrm>
          <a:prstGeom prst="rect">
            <a:avLst/>
          </a:prstGeom>
        </p:spPr>
      </p:pic>
      <p:pic>
        <p:nvPicPr>
          <p:cNvPr id="11" name="Picture 10">
            <a:extLst>
              <a:ext uri="{FF2B5EF4-FFF2-40B4-BE49-F238E27FC236}">
                <a16:creationId xmlns:a16="http://schemas.microsoft.com/office/drawing/2014/main" id="{3E480281-E231-F34F-B952-3B5D595B17BE}"/>
              </a:ext>
            </a:extLst>
          </p:cNvPr>
          <p:cNvPicPr>
            <a:picLocks noChangeAspect="1"/>
          </p:cNvPicPr>
          <p:nvPr/>
        </p:nvPicPr>
        <p:blipFill>
          <a:blip r:embed="rId4"/>
          <a:stretch>
            <a:fillRect/>
          </a:stretch>
        </p:blipFill>
        <p:spPr>
          <a:xfrm>
            <a:off x="1231735" y="2706109"/>
            <a:ext cx="3227969" cy="2897836"/>
          </a:xfrm>
          <a:prstGeom prst="rect">
            <a:avLst/>
          </a:prstGeom>
        </p:spPr>
      </p:pic>
      <p:sp>
        <p:nvSpPr>
          <p:cNvPr id="12" name="TextBox 11">
            <a:extLst>
              <a:ext uri="{FF2B5EF4-FFF2-40B4-BE49-F238E27FC236}">
                <a16:creationId xmlns:a16="http://schemas.microsoft.com/office/drawing/2014/main" id="{896BBAB1-AF53-B849-8383-E25D7C143ACF}"/>
              </a:ext>
            </a:extLst>
          </p:cNvPr>
          <p:cNvSpPr txBox="1"/>
          <p:nvPr/>
        </p:nvSpPr>
        <p:spPr>
          <a:xfrm>
            <a:off x="1692037" y="2084832"/>
            <a:ext cx="2307363" cy="400110"/>
          </a:xfrm>
          <a:prstGeom prst="rect">
            <a:avLst/>
          </a:prstGeom>
          <a:noFill/>
        </p:spPr>
        <p:txBody>
          <a:bodyPr wrap="none" rtlCol="0">
            <a:spAutoFit/>
          </a:bodyPr>
          <a:lstStyle/>
          <a:p>
            <a:r>
              <a:rPr lang="en-US" sz="2000" dirty="0"/>
              <a:t>Schapiro et al. 2013</a:t>
            </a:r>
          </a:p>
        </p:txBody>
      </p:sp>
      <p:sp>
        <p:nvSpPr>
          <p:cNvPr id="13" name="TextBox 12">
            <a:extLst>
              <a:ext uri="{FF2B5EF4-FFF2-40B4-BE49-F238E27FC236}">
                <a16:creationId xmlns:a16="http://schemas.microsoft.com/office/drawing/2014/main" id="{A45D8A2A-9127-4144-83FB-E1B52419E4D6}"/>
              </a:ext>
            </a:extLst>
          </p:cNvPr>
          <p:cNvSpPr txBox="1"/>
          <p:nvPr/>
        </p:nvSpPr>
        <p:spPr>
          <a:xfrm>
            <a:off x="6645499" y="6387921"/>
            <a:ext cx="2363147" cy="369332"/>
          </a:xfrm>
          <a:prstGeom prst="rect">
            <a:avLst/>
          </a:prstGeom>
          <a:noFill/>
        </p:spPr>
        <p:txBody>
          <a:bodyPr wrap="none" rtlCol="0">
            <a:spAutoFit/>
          </a:bodyPr>
          <a:lstStyle/>
          <a:p>
            <a:r>
              <a:rPr lang="en-US" dirty="0"/>
              <a:t>Ellis et al. </a:t>
            </a:r>
            <a:r>
              <a:rPr lang="en-US" dirty="0" err="1"/>
              <a:t>bioRxiv</a:t>
            </a:r>
            <a:r>
              <a:rPr lang="en-US" dirty="0"/>
              <a:t> 2019</a:t>
            </a:r>
          </a:p>
        </p:txBody>
      </p:sp>
    </p:spTree>
    <p:extLst>
      <p:ext uri="{BB962C8B-B14F-4D97-AF65-F5344CB8AC3E}">
        <p14:creationId xmlns:p14="http://schemas.microsoft.com/office/powerpoint/2010/main" val="336842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3AAD2-B44A-484D-86A0-1CC53401AB90}"/>
              </a:ext>
            </a:extLst>
          </p:cNvPr>
          <p:cNvSpPr>
            <a:spLocks noGrp="1"/>
          </p:cNvSpPr>
          <p:nvPr>
            <p:ph type="title"/>
          </p:nvPr>
        </p:nvSpPr>
        <p:spPr/>
        <p:txBody>
          <a:bodyPr/>
          <a:lstStyle/>
          <a:p>
            <a:r>
              <a:rPr lang="en-US" dirty="0" err="1"/>
              <a:t>Phase_Randomize</a:t>
            </a:r>
            <a:r>
              <a:rPr lang="en-US" dirty="0"/>
              <a:t> (</a:t>
            </a:r>
            <a:r>
              <a:rPr lang="en-US" dirty="0" err="1"/>
              <a:t>Brainiak</a:t>
            </a:r>
            <a:r>
              <a:rPr lang="en-US" dirty="0"/>
              <a:t> UTILS)</a:t>
            </a:r>
          </a:p>
        </p:txBody>
      </p:sp>
      <p:pic>
        <p:nvPicPr>
          <p:cNvPr id="5" name="Content Placeholder 4">
            <a:extLst>
              <a:ext uri="{FF2B5EF4-FFF2-40B4-BE49-F238E27FC236}">
                <a16:creationId xmlns:a16="http://schemas.microsoft.com/office/drawing/2014/main" id="{8C706AA0-9F8A-BF41-8438-25E80927D3D0}"/>
              </a:ext>
            </a:extLst>
          </p:cNvPr>
          <p:cNvPicPr>
            <a:picLocks noGrp="1" noChangeAspect="1"/>
          </p:cNvPicPr>
          <p:nvPr>
            <p:ph idx="1"/>
          </p:nvPr>
        </p:nvPicPr>
        <p:blipFill>
          <a:blip r:embed="rId2"/>
          <a:stretch>
            <a:fillRect/>
          </a:stretch>
        </p:blipFill>
        <p:spPr>
          <a:xfrm>
            <a:off x="1112837" y="1989784"/>
            <a:ext cx="6600825" cy="4022725"/>
          </a:xfrm>
        </p:spPr>
      </p:pic>
      <p:sp>
        <p:nvSpPr>
          <p:cNvPr id="6" name="TextBox 5">
            <a:extLst>
              <a:ext uri="{FF2B5EF4-FFF2-40B4-BE49-F238E27FC236}">
                <a16:creationId xmlns:a16="http://schemas.microsoft.com/office/drawing/2014/main" id="{7B4F3574-2643-C448-8DA5-9B890C0BC845}"/>
              </a:ext>
            </a:extLst>
          </p:cNvPr>
          <p:cNvSpPr txBox="1"/>
          <p:nvPr/>
        </p:nvSpPr>
        <p:spPr>
          <a:xfrm>
            <a:off x="5808372" y="6286436"/>
            <a:ext cx="2717026" cy="369332"/>
          </a:xfrm>
          <a:prstGeom prst="rect">
            <a:avLst/>
          </a:prstGeom>
          <a:noFill/>
        </p:spPr>
        <p:txBody>
          <a:bodyPr wrap="none" rtlCol="0">
            <a:spAutoFit/>
          </a:bodyPr>
          <a:lstStyle/>
          <a:p>
            <a:r>
              <a:rPr lang="en-US" dirty="0" err="1"/>
              <a:t>Wirsich</a:t>
            </a:r>
            <a:r>
              <a:rPr lang="en-US" dirty="0"/>
              <a:t> et al. </a:t>
            </a:r>
            <a:r>
              <a:rPr lang="en-US" dirty="0" err="1"/>
              <a:t>bioRxiv</a:t>
            </a:r>
            <a:r>
              <a:rPr lang="en-US" dirty="0"/>
              <a:t> 2018</a:t>
            </a:r>
          </a:p>
        </p:txBody>
      </p:sp>
    </p:spTree>
    <p:extLst>
      <p:ext uri="{BB962C8B-B14F-4D97-AF65-F5344CB8AC3E}">
        <p14:creationId xmlns:p14="http://schemas.microsoft.com/office/powerpoint/2010/main" val="2411102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A4A7A-2FA6-DA4B-A03B-96C5A820190F}"/>
              </a:ext>
            </a:extLst>
          </p:cNvPr>
          <p:cNvSpPr>
            <a:spLocks noGrp="1"/>
          </p:cNvSpPr>
          <p:nvPr>
            <p:ph type="title"/>
          </p:nvPr>
        </p:nvSpPr>
        <p:spPr/>
        <p:txBody>
          <a:bodyPr/>
          <a:lstStyle/>
          <a:p>
            <a:r>
              <a:rPr lang="en-US" dirty="0"/>
              <a:t>Using simulated data in a pipeline</a:t>
            </a:r>
          </a:p>
        </p:txBody>
      </p:sp>
      <p:sp>
        <p:nvSpPr>
          <p:cNvPr id="3" name="Content Placeholder 2">
            <a:extLst>
              <a:ext uri="{FF2B5EF4-FFF2-40B4-BE49-F238E27FC236}">
                <a16:creationId xmlns:a16="http://schemas.microsoft.com/office/drawing/2014/main" id="{C24DB1D9-AC17-4C4C-813A-E0958B1DB4D8}"/>
              </a:ext>
            </a:extLst>
          </p:cNvPr>
          <p:cNvSpPr>
            <a:spLocks noGrp="1"/>
          </p:cNvSpPr>
          <p:nvPr>
            <p:ph idx="1"/>
          </p:nvPr>
        </p:nvSpPr>
        <p:spPr/>
        <p:txBody>
          <a:bodyPr>
            <a:normAutofit/>
          </a:bodyPr>
          <a:lstStyle/>
          <a:p>
            <a:r>
              <a:rPr lang="en-US" dirty="0"/>
              <a:t>Having a reproducible pipeline makes running simulations much easier, since we can automatically run the “real” analysis</a:t>
            </a:r>
          </a:p>
          <a:p>
            <a:r>
              <a:rPr lang="en-US" dirty="0"/>
              <a:t>Two general options:</a:t>
            </a:r>
          </a:p>
          <a:p>
            <a:pPr marL="470916" lvl="1" indent="-342900">
              <a:buFont typeface="+mj-lt"/>
              <a:buAutoNum type="arabicPeriod"/>
            </a:pPr>
            <a:r>
              <a:rPr lang="en-US" sz="2000" dirty="0"/>
              <a:t>If you just want to test a single simulated dataset (e.g. if your data consists of many statistically independent items which can each be simulated), you could just replace the real data with the simulated data and re-run your pipeline</a:t>
            </a:r>
          </a:p>
          <a:p>
            <a:pPr marL="470916" lvl="1" indent="-342900">
              <a:buFont typeface="+mj-lt"/>
              <a:buAutoNum type="arabicPeriod"/>
            </a:pPr>
            <a:r>
              <a:rPr lang="en-US" sz="2000" dirty="0"/>
              <a:t>If you want to run many simulations, you can add a new path to your pipeline that runs and summarizes the simulations</a:t>
            </a:r>
          </a:p>
        </p:txBody>
      </p:sp>
    </p:spTree>
    <p:extLst>
      <p:ext uri="{BB962C8B-B14F-4D97-AF65-F5344CB8AC3E}">
        <p14:creationId xmlns:p14="http://schemas.microsoft.com/office/powerpoint/2010/main" val="518080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5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5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7F635-8230-1643-B95B-988CFBEDDA7B}"/>
              </a:ext>
            </a:extLst>
          </p:cNvPr>
          <p:cNvSpPr>
            <a:spLocks noGrp="1"/>
          </p:cNvSpPr>
          <p:nvPr>
            <p:ph type="title"/>
          </p:nvPr>
        </p:nvSpPr>
        <p:spPr/>
        <p:txBody>
          <a:bodyPr/>
          <a:lstStyle/>
          <a:p>
            <a:r>
              <a:rPr lang="en-US" dirty="0"/>
              <a:t>Using simulated Data</a:t>
            </a:r>
          </a:p>
        </p:txBody>
      </p:sp>
      <p:pic>
        <p:nvPicPr>
          <p:cNvPr id="4" name="Picture 3">
            <a:extLst>
              <a:ext uri="{FF2B5EF4-FFF2-40B4-BE49-F238E27FC236}">
                <a16:creationId xmlns:a16="http://schemas.microsoft.com/office/drawing/2014/main" id="{E5A68BFE-F9F9-494B-8722-37FC0A1EF2E9}"/>
              </a:ext>
            </a:extLst>
          </p:cNvPr>
          <p:cNvPicPr>
            <a:picLocks noChangeAspect="1"/>
          </p:cNvPicPr>
          <p:nvPr/>
        </p:nvPicPr>
        <p:blipFill>
          <a:blip r:embed="rId2"/>
          <a:stretch>
            <a:fillRect/>
          </a:stretch>
        </p:blipFill>
        <p:spPr>
          <a:xfrm>
            <a:off x="768096" y="2282384"/>
            <a:ext cx="1454359" cy="1454359"/>
          </a:xfrm>
          <a:prstGeom prst="rect">
            <a:avLst/>
          </a:prstGeom>
        </p:spPr>
      </p:pic>
      <p:sp>
        <p:nvSpPr>
          <p:cNvPr id="5" name="Alternate Process 4">
            <a:extLst>
              <a:ext uri="{FF2B5EF4-FFF2-40B4-BE49-F238E27FC236}">
                <a16:creationId xmlns:a16="http://schemas.microsoft.com/office/drawing/2014/main" id="{2793FFFB-32D5-C54C-AA49-7DAC7CDCD966}"/>
              </a:ext>
            </a:extLst>
          </p:cNvPr>
          <p:cNvSpPr/>
          <p:nvPr/>
        </p:nvSpPr>
        <p:spPr>
          <a:xfrm>
            <a:off x="3143123" y="2751330"/>
            <a:ext cx="1270000" cy="5164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Analysis</a:t>
            </a:r>
          </a:p>
        </p:txBody>
      </p:sp>
      <p:sp>
        <p:nvSpPr>
          <p:cNvPr id="6" name="TextBox 5">
            <a:extLst>
              <a:ext uri="{FF2B5EF4-FFF2-40B4-BE49-F238E27FC236}">
                <a16:creationId xmlns:a16="http://schemas.microsoft.com/office/drawing/2014/main" id="{50F456AA-1228-864B-A617-6FD23AE3B2BB}"/>
              </a:ext>
            </a:extLst>
          </p:cNvPr>
          <p:cNvSpPr txBox="1"/>
          <p:nvPr/>
        </p:nvSpPr>
        <p:spPr>
          <a:xfrm>
            <a:off x="942303" y="3769437"/>
            <a:ext cx="1105944" cy="369332"/>
          </a:xfrm>
          <a:prstGeom prst="rect">
            <a:avLst/>
          </a:prstGeom>
          <a:noFill/>
        </p:spPr>
        <p:txBody>
          <a:bodyPr wrap="none" rtlCol="0">
            <a:spAutoFit/>
          </a:bodyPr>
          <a:lstStyle/>
          <a:p>
            <a:r>
              <a:rPr lang="en-US" dirty="0"/>
              <a:t>Real Data</a:t>
            </a:r>
          </a:p>
        </p:txBody>
      </p:sp>
      <p:sp>
        <p:nvSpPr>
          <p:cNvPr id="7" name="Alternate Process 6">
            <a:extLst>
              <a:ext uri="{FF2B5EF4-FFF2-40B4-BE49-F238E27FC236}">
                <a16:creationId xmlns:a16="http://schemas.microsoft.com/office/drawing/2014/main" id="{B03C907E-F22D-A744-A99D-F30FCF808401}"/>
              </a:ext>
            </a:extLst>
          </p:cNvPr>
          <p:cNvSpPr/>
          <p:nvPr/>
        </p:nvSpPr>
        <p:spPr>
          <a:xfrm>
            <a:off x="4861857" y="2751330"/>
            <a:ext cx="1270000" cy="5164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Plot results</a:t>
            </a:r>
          </a:p>
        </p:txBody>
      </p:sp>
      <p:sp>
        <p:nvSpPr>
          <p:cNvPr id="10" name="Alternate Process 9">
            <a:extLst>
              <a:ext uri="{FF2B5EF4-FFF2-40B4-BE49-F238E27FC236}">
                <a16:creationId xmlns:a16="http://schemas.microsoft.com/office/drawing/2014/main" id="{40221D6D-6675-454D-B86F-E814E8E31FC7}"/>
              </a:ext>
            </a:extLst>
          </p:cNvPr>
          <p:cNvSpPr/>
          <p:nvPr/>
        </p:nvSpPr>
        <p:spPr>
          <a:xfrm>
            <a:off x="4861857" y="1868551"/>
            <a:ext cx="1270000" cy="516466"/>
          </a:xfrm>
          <a:prstGeom prst="flowChartAlternate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ts val="1560"/>
              </a:lnSpc>
            </a:pPr>
            <a:r>
              <a:rPr lang="en-US" dirty="0"/>
              <a:t>Manuscript text</a:t>
            </a:r>
          </a:p>
        </p:txBody>
      </p:sp>
      <p:sp>
        <p:nvSpPr>
          <p:cNvPr id="11" name="Terminator 10">
            <a:extLst>
              <a:ext uri="{FF2B5EF4-FFF2-40B4-BE49-F238E27FC236}">
                <a16:creationId xmlns:a16="http://schemas.microsoft.com/office/drawing/2014/main" id="{511C1648-9E32-1D46-86E0-592D696C48F6}"/>
              </a:ext>
            </a:extLst>
          </p:cNvPr>
          <p:cNvSpPr/>
          <p:nvPr/>
        </p:nvSpPr>
        <p:spPr>
          <a:xfrm>
            <a:off x="7389283" y="2662519"/>
            <a:ext cx="1337733" cy="1746334"/>
          </a:xfrm>
          <a:prstGeom prst="flowChartTerminator">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Real paper</a:t>
            </a:r>
          </a:p>
        </p:txBody>
      </p:sp>
      <p:cxnSp>
        <p:nvCxnSpPr>
          <p:cNvPr id="13" name="Straight Arrow Connector 12">
            <a:extLst>
              <a:ext uri="{FF2B5EF4-FFF2-40B4-BE49-F238E27FC236}">
                <a16:creationId xmlns:a16="http://schemas.microsoft.com/office/drawing/2014/main" id="{FE299841-1678-E849-B619-A526949AA4CA}"/>
              </a:ext>
            </a:extLst>
          </p:cNvPr>
          <p:cNvCxnSpPr>
            <a:cxnSpLocks/>
            <a:stCxn id="4" idx="3"/>
            <a:endCxn id="5" idx="1"/>
          </p:cNvCxnSpPr>
          <p:nvPr/>
        </p:nvCxnSpPr>
        <p:spPr>
          <a:xfrm flipV="1">
            <a:off x="2222455" y="3009563"/>
            <a:ext cx="920668"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36001601-765D-AE41-A495-72EEF420043D}"/>
              </a:ext>
            </a:extLst>
          </p:cNvPr>
          <p:cNvCxnSpPr>
            <a:cxnSpLocks/>
            <a:stCxn id="5" idx="3"/>
            <a:endCxn id="7" idx="1"/>
          </p:cNvCxnSpPr>
          <p:nvPr/>
        </p:nvCxnSpPr>
        <p:spPr>
          <a:xfrm>
            <a:off x="4413123" y="3009563"/>
            <a:ext cx="44873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1489D93-25D9-FA43-994C-6E939E99C06E}"/>
              </a:ext>
            </a:extLst>
          </p:cNvPr>
          <p:cNvCxnSpPr>
            <a:cxnSpLocks/>
            <a:stCxn id="10" idx="3"/>
          </p:cNvCxnSpPr>
          <p:nvPr/>
        </p:nvCxnSpPr>
        <p:spPr>
          <a:xfrm>
            <a:off x="6131857" y="2126784"/>
            <a:ext cx="1299253" cy="98990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3D648F88-BA0C-B549-9177-5507E9FB0F67}"/>
              </a:ext>
            </a:extLst>
          </p:cNvPr>
          <p:cNvCxnSpPr>
            <a:cxnSpLocks/>
            <a:stCxn id="7" idx="3"/>
            <a:endCxn id="11" idx="1"/>
          </p:cNvCxnSpPr>
          <p:nvPr/>
        </p:nvCxnSpPr>
        <p:spPr>
          <a:xfrm>
            <a:off x="6131857" y="3009563"/>
            <a:ext cx="1257426" cy="52612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28" name="Picture 27">
            <a:extLst>
              <a:ext uri="{FF2B5EF4-FFF2-40B4-BE49-F238E27FC236}">
                <a16:creationId xmlns:a16="http://schemas.microsoft.com/office/drawing/2014/main" id="{7D523ED9-8A00-6141-8840-8E05CA3E55AD}"/>
              </a:ext>
            </a:extLst>
          </p:cNvPr>
          <p:cNvPicPr>
            <a:picLocks noChangeAspect="1"/>
          </p:cNvPicPr>
          <p:nvPr/>
        </p:nvPicPr>
        <p:blipFill>
          <a:blip r:embed="rId2"/>
          <a:stretch>
            <a:fillRect/>
          </a:stretch>
        </p:blipFill>
        <p:spPr>
          <a:xfrm>
            <a:off x="768096" y="4390641"/>
            <a:ext cx="1454359" cy="1454359"/>
          </a:xfrm>
          <a:prstGeom prst="rect">
            <a:avLst/>
          </a:prstGeom>
        </p:spPr>
      </p:pic>
      <p:sp>
        <p:nvSpPr>
          <p:cNvPr id="30" name="TextBox 29">
            <a:extLst>
              <a:ext uri="{FF2B5EF4-FFF2-40B4-BE49-F238E27FC236}">
                <a16:creationId xmlns:a16="http://schemas.microsoft.com/office/drawing/2014/main" id="{97A03DAF-CD4D-314C-A6B2-D995DC78A61F}"/>
              </a:ext>
            </a:extLst>
          </p:cNvPr>
          <p:cNvSpPr txBox="1"/>
          <p:nvPr/>
        </p:nvSpPr>
        <p:spPr>
          <a:xfrm>
            <a:off x="688900" y="5845000"/>
            <a:ext cx="1612749" cy="369332"/>
          </a:xfrm>
          <a:prstGeom prst="rect">
            <a:avLst/>
          </a:prstGeom>
          <a:noFill/>
        </p:spPr>
        <p:txBody>
          <a:bodyPr wrap="none" rtlCol="0">
            <a:spAutoFit/>
          </a:bodyPr>
          <a:lstStyle/>
          <a:p>
            <a:r>
              <a:rPr lang="en-US" dirty="0"/>
              <a:t>Simulated Data</a:t>
            </a:r>
          </a:p>
        </p:txBody>
      </p:sp>
      <p:cxnSp>
        <p:nvCxnSpPr>
          <p:cNvPr id="32" name="Straight Arrow Connector 31">
            <a:extLst>
              <a:ext uri="{FF2B5EF4-FFF2-40B4-BE49-F238E27FC236}">
                <a16:creationId xmlns:a16="http://schemas.microsoft.com/office/drawing/2014/main" id="{E5854884-C844-CA46-962E-13E460C0B7E8}"/>
              </a:ext>
            </a:extLst>
          </p:cNvPr>
          <p:cNvCxnSpPr>
            <a:cxnSpLocks/>
            <a:stCxn id="28" idx="3"/>
          </p:cNvCxnSpPr>
          <p:nvPr/>
        </p:nvCxnSpPr>
        <p:spPr>
          <a:xfrm flipV="1">
            <a:off x="2222455" y="3296992"/>
            <a:ext cx="1357872" cy="182082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55137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5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250"/>
                                        <p:tgtEl>
                                          <p:spTgt spid="30"/>
                                        </p:tgtEl>
                                      </p:cBhvr>
                                    </p:animEffect>
                                  </p:childTnLst>
                                </p:cTn>
                              </p:par>
                              <p:par>
                                <p:cTn id="11" presetID="10"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250"/>
                                        <p:tgtEl>
                                          <p:spTgt spid="32"/>
                                        </p:tgtEl>
                                      </p:cBhvr>
                                    </p:animEffect>
                                  </p:childTnLst>
                                </p:cTn>
                              </p:par>
                              <p:par>
                                <p:cTn id="14" presetID="10" presetClass="exit" presetSubtype="0" fill="hold" nodeType="withEffect">
                                  <p:stCondLst>
                                    <p:cond delay="0"/>
                                  </p:stCondLst>
                                  <p:childTnLst>
                                    <p:animEffect transition="out" filter="fade">
                                      <p:cBhvr>
                                        <p:cTn id="15" dur="250"/>
                                        <p:tgtEl>
                                          <p:spTgt spid="13"/>
                                        </p:tgtEl>
                                      </p:cBhvr>
                                    </p:animEffect>
                                    <p:set>
                                      <p:cBhvr>
                                        <p:cTn id="16" dur="1" fill="hold">
                                          <p:stCondLst>
                                            <p:cond delay="24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7F635-8230-1643-B95B-988CFBEDDA7B}"/>
              </a:ext>
            </a:extLst>
          </p:cNvPr>
          <p:cNvSpPr>
            <a:spLocks noGrp="1"/>
          </p:cNvSpPr>
          <p:nvPr>
            <p:ph type="title"/>
          </p:nvPr>
        </p:nvSpPr>
        <p:spPr/>
        <p:txBody>
          <a:bodyPr/>
          <a:lstStyle/>
          <a:p>
            <a:r>
              <a:rPr lang="en-US" dirty="0"/>
              <a:t>Using simulated Data</a:t>
            </a:r>
          </a:p>
        </p:txBody>
      </p:sp>
      <p:pic>
        <p:nvPicPr>
          <p:cNvPr id="4" name="Picture 3">
            <a:extLst>
              <a:ext uri="{FF2B5EF4-FFF2-40B4-BE49-F238E27FC236}">
                <a16:creationId xmlns:a16="http://schemas.microsoft.com/office/drawing/2014/main" id="{E5A68BFE-F9F9-494B-8722-37FC0A1EF2E9}"/>
              </a:ext>
            </a:extLst>
          </p:cNvPr>
          <p:cNvPicPr>
            <a:picLocks noChangeAspect="1"/>
          </p:cNvPicPr>
          <p:nvPr/>
        </p:nvPicPr>
        <p:blipFill>
          <a:blip r:embed="rId2"/>
          <a:stretch>
            <a:fillRect/>
          </a:stretch>
        </p:blipFill>
        <p:spPr>
          <a:xfrm>
            <a:off x="768096" y="2282384"/>
            <a:ext cx="1454359" cy="1454359"/>
          </a:xfrm>
          <a:prstGeom prst="rect">
            <a:avLst/>
          </a:prstGeom>
        </p:spPr>
      </p:pic>
      <p:sp>
        <p:nvSpPr>
          <p:cNvPr id="5" name="Alternate Process 4">
            <a:extLst>
              <a:ext uri="{FF2B5EF4-FFF2-40B4-BE49-F238E27FC236}">
                <a16:creationId xmlns:a16="http://schemas.microsoft.com/office/drawing/2014/main" id="{2793FFFB-32D5-C54C-AA49-7DAC7CDCD966}"/>
              </a:ext>
            </a:extLst>
          </p:cNvPr>
          <p:cNvSpPr/>
          <p:nvPr/>
        </p:nvSpPr>
        <p:spPr>
          <a:xfrm>
            <a:off x="3143123" y="2751330"/>
            <a:ext cx="1270000" cy="5164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Analysis</a:t>
            </a:r>
          </a:p>
        </p:txBody>
      </p:sp>
      <p:sp>
        <p:nvSpPr>
          <p:cNvPr id="6" name="TextBox 5">
            <a:extLst>
              <a:ext uri="{FF2B5EF4-FFF2-40B4-BE49-F238E27FC236}">
                <a16:creationId xmlns:a16="http://schemas.microsoft.com/office/drawing/2014/main" id="{50F456AA-1228-864B-A617-6FD23AE3B2BB}"/>
              </a:ext>
            </a:extLst>
          </p:cNvPr>
          <p:cNvSpPr txBox="1"/>
          <p:nvPr/>
        </p:nvSpPr>
        <p:spPr>
          <a:xfrm>
            <a:off x="942303" y="3769437"/>
            <a:ext cx="1105944" cy="369332"/>
          </a:xfrm>
          <a:prstGeom prst="rect">
            <a:avLst/>
          </a:prstGeom>
          <a:noFill/>
        </p:spPr>
        <p:txBody>
          <a:bodyPr wrap="none" rtlCol="0">
            <a:spAutoFit/>
          </a:bodyPr>
          <a:lstStyle/>
          <a:p>
            <a:r>
              <a:rPr lang="en-US" dirty="0"/>
              <a:t>Real Data</a:t>
            </a:r>
          </a:p>
        </p:txBody>
      </p:sp>
      <p:sp>
        <p:nvSpPr>
          <p:cNvPr id="7" name="Alternate Process 6">
            <a:extLst>
              <a:ext uri="{FF2B5EF4-FFF2-40B4-BE49-F238E27FC236}">
                <a16:creationId xmlns:a16="http://schemas.microsoft.com/office/drawing/2014/main" id="{B03C907E-F22D-A744-A99D-F30FCF808401}"/>
              </a:ext>
            </a:extLst>
          </p:cNvPr>
          <p:cNvSpPr/>
          <p:nvPr/>
        </p:nvSpPr>
        <p:spPr>
          <a:xfrm>
            <a:off x="4861857" y="2751330"/>
            <a:ext cx="1270000" cy="5164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Plot results</a:t>
            </a:r>
          </a:p>
        </p:txBody>
      </p:sp>
      <p:sp>
        <p:nvSpPr>
          <p:cNvPr id="10" name="Alternate Process 9">
            <a:extLst>
              <a:ext uri="{FF2B5EF4-FFF2-40B4-BE49-F238E27FC236}">
                <a16:creationId xmlns:a16="http://schemas.microsoft.com/office/drawing/2014/main" id="{40221D6D-6675-454D-B86F-E814E8E31FC7}"/>
              </a:ext>
            </a:extLst>
          </p:cNvPr>
          <p:cNvSpPr/>
          <p:nvPr/>
        </p:nvSpPr>
        <p:spPr>
          <a:xfrm>
            <a:off x="4861857" y="1868551"/>
            <a:ext cx="1270000" cy="516466"/>
          </a:xfrm>
          <a:prstGeom prst="flowChartAlternate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ts val="1560"/>
              </a:lnSpc>
            </a:pPr>
            <a:r>
              <a:rPr lang="en-US" dirty="0"/>
              <a:t>Manuscript text</a:t>
            </a:r>
          </a:p>
        </p:txBody>
      </p:sp>
      <p:sp>
        <p:nvSpPr>
          <p:cNvPr id="11" name="Terminator 10">
            <a:extLst>
              <a:ext uri="{FF2B5EF4-FFF2-40B4-BE49-F238E27FC236}">
                <a16:creationId xmlns:a16="http://schemas.microsoft.com/office/drawing/2014/main" id="{511C1648-9E32-1D46-86E0-592D696C48F6}"/>
              </a:ext>
            </a:extLst>
          </p:cNvPr>
          <p:cNvSpPr/>
          <p:nvPr/>
        </p:nvSpPr>
        <p:spPr>
          <a:xfrm>
            <a:off x="7389283" y="2662519"/>
            <a:ext cx="1337733" cy="1746334"/>
          </a:xfrm>
          <a:prstGeom prst="flowChartTerminator">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Real paper</a:t>
            </a:r>
          </a:p>
        </p:txBody>
      </p:sp>
      <p:cxnSp>
        <p:nvCxnSpPr>
          <p:cNvPr id="13" name="Straight Arrow Connector 12">
            <a:extLst>
              <a:ext uri="{FF2B5EF4-FFF2-40B4-BE49-F238E27FC236}">
                <a16:creationId xmlns:a16="http://schemas.microsoft.com/office/drawing/2014/main" id="{FE299841-1678-E849-B619-A526949AA4CA}"/>
              </a:ext>
            </a:extLst>
          </p:cNvPr>
          <p:cNvCxnSpPr>
            <a:cxnSpLocks/>
            <a:stCxn id="4" idx="3"/>
            <a:endCxn id="5" idx="1"/>
          </p:cNvCxnSpPr>
          <p:nvPr/>
        </p:nvCxnSpPr>
        <p:spPr>
          <a:xfrm flipV="1">
            <a:off x="2222455" y="3009563"/>
            <a:ext cx="920668"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36001601-765D-AE41-A495-72EEF420043D}"/>
              </a:ext>
            </a:extLst>
          </p:cNvPr>
          <p:cNvCxnSpPr>
            <a:cxnSpLocks/>
            <a:stCxn id="5" idx="3"/>
            <a:endCxn id="7" idx="1"/>
          </p:cNvCxnSpPr>
          <p:nvPr/>
        </p:nvCxnSpPr>
        <p:spPr>
          <a:xfrm>
            <a:off x="4413123" y="3009563"/>
            <a:ext cx="44873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1489D93-25D9-FA43-994C-6E939E99C06E}"/>
              </a:ext>
            </a:extLst>
          </p:cNvPr>
          <p:cNvCxnSpPr>
            <a:cxnSpLocks/>
            <a:stCxn id="10" idx="3"/>
          </p:cNvCxnSpPr>
          <p:nvPr/>
        </p:nvCxnSpPr>
        <p:spPr>
          <a:xfrm>
            <a:off x="6131857" y="2126784"/>
            <a:ext cx="1299253" cy="98990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3D648F88-BA0C-B549-9177-5507E9FB0F67}"/>
              </a:ext>
            </a:extLst>
          </p:cNvPr>
          <p:cNvCxnSpPr>
            <a:cxnSpLocks/>
            <a:stCxn id="7" idx="3"/>
            <a:endCxn id="11" idx="1"/>
          </p:cNvCxnSpPr>
          <p:nvPr/>
        </p:nvCxnSpPr>
        <p:spPr>
          <a:xfrm>
            <a:off x="6131857" y="3009563"/>
            <a:ext cx="1257426" cy="52612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28" name="Picture 27">
            <a:extLst>
              <a:ext uri="{FF2B5EF4-FFF2-40B4-BE49-F238E27FC236}">
                <a16:creationId xmlns:a16="http://schemas.microsoft.com/office/drawing/2014/main" id="{7D523ED9-8A00-6141-8840-8E05CA3E55AD}"/>
              </a:ext>
            </a:extLst>
          </p:cNvPr>
          <p:cNvPicPr>
            <a:picLocks noChangeAspect="1"/>
          </p:cNvPicPr>
          <p:nvPr/>
        </p:nvPicPr>
        <p:blipFill>
          <a:blip r:embed="rId2"/>
          <a:stretch>
            <a:fillRect/>
          </a:stretch>
        </p:blipFill>
        <p:spPr>
          <a:xfrm>
            <a:off x="768096" y="4390641"/>
            <a:ext cx="1454359" cy="1454359"/>
          </a:xfrm>
          <a:prstGeom prst="rect">
            <a:avLst/>
          </a:prstGeom>
        </p:spPr>
      </p:pic>
      <p:sp>
        <p:nvSpPr>
          <p:cNvPr id="30" name="TextBox 29">
            <a:extLst>
              <a:ext uri="{FF2B5EF4-FFF2-40B4-BE49-F238E27FC236}">
                <a16:creationId xmlns:a16="http://schemas.microsoft.com/office/drawing/2014/main" id="{97A03DAF-CD4D-314C-A6B2-D995DC78A61F}"/>
              </a:ext>
            </a:extLst>
          </p:cNvPr>
          <p:cNvSpPr txBox="1"/>
          <p:nvPr/>
        </p:nvSpPr>
        <p:spPr>
          <a:xfrm>
            <a:off x="688900" y="5845000"/>
            <a:ext cx="1612749" cy="369332"/>
          </a:xfrm>
          <a:prstGeom prst="rect">
            <a:avLst/>
          </a:prstGeom>
          <a:noFill/>
        </p:spPr>
        <p:txBody>
          <a:bodyPr wrap="none" rtlCol="0">
            <a:spAutoFit/>
          </a:bodyPr>
          <a:lstStyle/>
          <a:p>
            <a:r>
              <a:rPr lang="en-US" dirty="0"/>
              <a:t>Simulated Data</a:t>
            </a:r>
          </a:p>
        </p:txBody>
      </p:sp>
      <p:sp>
        <p:nvSpPr>
          <p:cNvPr id="31" name="Alternate Process 30">
            <a:extLst>
              <a:ext uri="{FF2B5EF4-FFF2-40B4-BE49-F238E27FC236}">
                <a16:creationId xmlns:a16="http://schemas.microsoft.com/office/drawing/2014/main" id="{4A1F8869-06F1-2F48-B57F-71128D886BCA}"/>
              </a:ext>
            </a:extLst>
          </p:cNvPr>
          <p:cNvSpPr/>
          <p:nvPr/>
        </p:nvSpPr>
        <p:spPr>
          <a:xfrm>
            <a:off x="4701628" y="4797974"/>
            <a:ext cx="1590458" cy="63969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Plot simulated results</a:t>
            </a:r>
          </a:p>
        </p:txBody>
      </p:sp>
      <p:cxnSp>
        <p:nvCxnSpPr>
          <p:cNvPr id="32" name="Straight Arrow Connector 31">
            <a:extLst>
              <a:ext uri="{FF2B5EF4-FFF2-40B4-BE49-F238E27FC236}">
                <a16:creationId xmlns:a16="http://schemas.microsoft.com/office/drawing/2014/main" id="{E5854884-C844-CA46-962E-13E460C0B7E8}"/>
              </a:ext>
            </a:extLst>
          </p:cNvPr>
          <p:cNvCxnSpPr>
            <a:cxnSpLocks/>
            <a:stCxn id="28" idx="3"/>
          </p:cNvCxnSpPr>
          <p:nvPr/>
        </p:nvCxnSpPr>
        <p:spPr>
          <a:xfrm flipV="1">
            <a:off x="2222455" y="3296992"/>
            <a:ext cx="1357872" cy="182082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F98E1512-3FA5-3D46-B0BA-9BF0EA19F176}"/>
              </a:ext>
            </a:extLst>
          </p:cNvPr>
          <p:cNvCxnSpPr>
            <a:cxnSpLocks/>
          </p:cNvCxnSpPr>
          <p:nvPr/>
        </p:nvCxnSpPr>
        <p:spPr>
          <a:xfrm>
            <a:off x="3915177" y="3296992"/>
            <a:ext cx="1119509" cy="150098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09932B2A-DF42-3144-BCDD-B74C6083B40F}"/>
              </a:ext>
            </a:extLst>
          </p:cNvPr>
          <p:cNvSpPr txBox="1"/>
          <p:nvPr/>
        </p:nvSpPr>
        <p:spPr>
          <a:xfrm rot="18443569">
            <a:off x="2348169" y="4007861"/>
            <a:ext cx="806631" cy="369332"/>
          </a:xfrm>
          <a:prstGeom prst="rect">
            <a:avLst/>
          </a:prstGeom>
          <a:noFill/>
        </p:spPr>
        <p:txBody>
          <a:bodyPr wrap="none" rtlCol="0">
            <a:spAutoFit/>
          </a:bodyPr>
          <a:lstStyle/>
          <a:p>
            <a:r>
              <a:rPr lang="en-US" dirty="0"/>
              <a:t>x1000</a:t>
            </a:r>
          </a:p>
        </p:txBody>
      </p:sp>
    </p:spTree>
    <p:extLst>
      <p:ext uri="{BB962C8B-B14F-4D97-AF65-F5344CB8AC3E}">
        <p14:creationId xmlns:p14="http://schemas.microsoft.com/office/powerpoint/2010/main" val="235342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25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2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0C546-F26B-E747-937D-B5D620628F6F}"/>
              </a:ext>
            </a:extLst>
          </p:cNvPr>
          <p:cNvSpPr>
            <a:spLocks noGrp="1"/>
          </p:cNvSpPr>
          <p:nvPr>
            <p:ph type="title"/>
          </p:nvPr>
        </p:nvSpPr>
        <p:spPr/>
        <p:txBody>
          <a:bodyPr/>
          <a:lstStyle/>
          <a:p>
            <a:r>
              <a:rPr lang="en-US" dirty="0"/>
              <a:t>Lab</a:t>
            </a:r>
          </a:p>
        </p:txBody>
      </p:sp>
      <p:sp>
        <p:nvSpPr>
          <p:cNvPr id="3" name="Content Placeholder 2">
            <a:extLst>
              <a:ext uri="{FF2B5EF4-FFF2-40B4-BE49-F238E27FC236}">
                <a16:creationId xmlns:a16="http://schemas.microsoft.com/office/drawing/2014/main" id="{F94675DE-5E91-6147-B5BC-837ABB92D913}"/>
              </a:ext>
            </a:extLst>
          </p:cNvPr>
          <p:cNvSpPr>
            <a:spLocks noGrp="1"/>
          </p:cNvSpPr>
          <p:nvPr>
            <p:ph idx="1"/>
          </p:nvPr>
        </p:nvSpPr>
        <p:spPr/>
        <p:txBody>
          <a:bodyPr/>
          <a:lstStyle/>
          <a:p>
            <a:r>
              <a:rPr lang="en-US" dirty="0"/>
              <a:t>Clone assignment: </a:t>
            </a:r>
            <a:r>
              <a:rPr lang="en-US" dirty="0">
                <a:hlinkClick r:id="rId2"/>
              </a:rPr>
              <a:t>https://classroom.github.com/a/qdxeXxIk</a:t>
            </a:r>
            <a:endParaRPr lang="en-US" dirty="0"/>
          </a:p>
          <a:p>
            <a:r>
              <a:rPr lang="en-US" dirty="0"/>
              <a:t>Open </a:t>
            </a:r>
            <a:r>
              <a:rPr lang="en-US" dirty="0" err="1"/>
              <a:t>report.Rmd</a:t>
            </a:r>
            <a:endParaRPr lang="en-US" dirty="0"/>
          </a:p>
          <a:p>
            <a:r>
              <a:rPr lang="en-US" dirty="0"/>
              <a:t>Remember to git commit and </a:t>
            </a:r>
            <a:r>
              <a:rPr lang="en-US"/>
              <a:t>push when you are done!</a:t>
            </a:r>
          </a:p>
        </p:txBody>
      </p:sp>
    </p:spTree>
    <p:extLst>
      <p:ext uri="{BB962C8B-B14F-4D97-AF65-F5344CB8AC3E}">
        <p14:creationId xmlns:p14="http://schemas.microsoft.com/office/powerpoint/2010/main" val="2843668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AB8386-BFE4-FE45-9468-F15EB9A76415}"/>
              </a:ext>
            </a:extLst>
          </p:cNvPr>
          <p:cNvPicPr>
            <a:picLocks noChangeAspect="1"/>
          </p:cNvPicPr>
          <p:nvPr/>
        </p:nvPicPr>
        <p:blipFill>
          <a:blip r:embed="rId2"/>
          <a:stretch>
            <a:fillRect/>
          </a:stretch>
        </p:blipFill>
        <p:spPr>
          <a:xfrm>
            <a:off x="1893510" y="211677"/>
            <a:ext cx="5356980" cy="1216525"/>
          </a:xfrm>
          <a:prstGeom prst="rect">
            <a:avLst/>
          </a:prstGeom>
        </p:spPr>
      </p:pic>
      <p:grpSp>
        <p:nvGrpSpPr>
          <p:cNvPr id="12" name="Group 11">
            <a:extLst>
              <a:ext uri="{FF2B5EF4-FFF2-40B4-BE49-F238E27FC236}">
                <a16:creationId xmlns:a16="http://schemas.microsoft.com/office/drawing/2014/main" id="{82BB3D2B-3724-7646-A47F-71879FC32574}"/>
              </a:ext>
            </a:extLst>
          </p:cNvPr>
          <p:cNvGrpSpPr/>
          <p:nvPr/>
        </p:nvGrpSpPr>
        <p:grpSpPr>
          <a:xfrm>
            <a:off x="539369" y="1676075"/>
            <a:ext cx="3251200" cy="3213100"/>
            <a:chOff x="0" y="2053989"/>
            <a:chExt cx="3251200" cy="3213100"/>
          </a:xfrm>
        </p:grpSpPr>
        <p:pic>
          <p:nvPicPr>
            <p:cNvPr id="10" name="Picture 9">
              <a:extLst>
                <a:ext uri="{FF2B5EF4-FFF2-40B4-BE49-F238E27FC236}">
                  <a16:creationId xmlns:a16="http://schemas.microsoft.com/office/drawing/2014/main" id="{2BF3D533-DBB4-354E-A478-C74F33CD87F9}"/>
                </a:ext>
              </a:extLst>
            </p:cNvPr>
            <p:cNvPicPr>
              <a:picLocks noChangeAspect="1"/>
            </p:cNvPicPr>
            <p:nvPr/>
          </p:nvPicPr>
          <p:blipFill>
            <a:blip r:embed="rId3"/>
            <a:stretch>
              <a:fillRect/>
            </a:stretch>
          </p:blipFill>
          <p:spPr>
            <a:xfrm>
              <a:off x="0" y="2053989"/>
              <a:ext cx="3251200" cy="3213100"/>
            </a:xfrm>
            <a:prstGeom prst="rect">
              <a:avLst/>
            </a:prstGeom>
          </p:spPr>
        </p:pic>
        <p:sp>
          <p:nvSpPr>
            <p:cNvPr id="11" name="Rectangle 10">
              <a:extLst>
                <a:ext uri="{FF2B5EF4-FFF2-40B4-BE49-F238E27FC236}">
                  <a16:creationId xmlns:a16="http://schemas.microsoft.com/office/drawing/2014/main" id="{75942C42-96C1-1E40-AAF1-ED13E091C180}"/>
                </a:ext>
              </a:extLst>
            </p:cNvPr>
            <p:cNvSpPr/>
            <p:nvPr/>
          </p:nvSpPr>
          <p:spPr>
            <a:xfrm>
              <a:off x="2534412" y="3931194"/>
              <a:ext cx="716788" cy="13358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5D4C30B1-E4C8-B746-A12B-97981B4865A4}"/>
              </a:ext>
            </a:extLst>
          </p:cNvPr>
          <p:cNvGrpSpPr/>
          <p:nvPr/>
        </p:nvGrpSpPr>
        <p:grpSpPr>
          <a:xfrm>
            <a:off x="296799" y="5019075"/>
            <a:ext cx="5270500" cy="828876"/>
            <a:chOff x="287147" y="477193"/>
            <a:chExt cx="5270500" cy="828876"/>
          </a:xfrm>
        </p:grpSpPr>
        <p:pic>
          <p:nvPicPr>
            <p:cNvPr id="7" name="Picture 6">
              <a:extLst>
                <a:ext uri="{FF2B5EF4-FFF2-40B4-BE49-F238E27FC236}">
                  <a16:creationId xmlns:a16="http://schemas.microsoft.com/office/drawing/2014/main" id="{93CA2A67-DA51-4240-BD19-AEE1385DA581}"/>
                </a:ext>
              </a:extLst>
            </p:cNvPr>
            <p:cNvPicPr>
              <a:picLocks noChangeAspect="1"/>
            </p:cNvPicPr>
            <p:nvPr/>
          </p:nvPicPr>
          <p:blipFill rotWithShape="1">
            <a:blip r:embed="rId4"/>
            <a:srcRect t="7840" b="3789"/>
            <a:stretch/>
          </p:blipFill>
          <p:spPr>
            <a:xfrm>
              <a:off x="287147" y="477193"/>
              <a:ext cx="5270500" cy="639718"/>
            </a:xfrm>
            <a:prstGeom prst="rect">
              <a:avLst/>
            </a:prstGeom>
          </p:spPr>
        </p:pic>
        <p:pic>
          <p:nvPicPr>
            <p:cNvPr id="13" name="Picture 12">
              <a:extLst>
                <a:ext uri="{FF2B5EF4-FFF2-40B4-BE49-F238E27FC236}">
                  <a16:creationId xmlns:a16="http://schemas.microsoft.com/office/drawing/2014/main" id="{07869B1F-BC40-BC4A-A0F0-D3197EE7CB2D}"/>
                </a:ext>
              </a:extLst>
            </p:cNvPr>
            <p:cNvPicPr>
              <a:picLocks noChangeAspect="1"/>
            </p:cNvPicPr>
            <p:nvPr/>
          </p:nvPicPr>
          <p:blipFill rotWithShape="1">
            <a:blip r:embed="rId4"/>
            <a:srcRect l="63733" t="64261" b="8843"/>
            <a:stretch/>
          </p:blipFill>
          <p:spPr>
            <a:xfrm>
              <a:off x="646175" y="1111375"/>
              <a:ext cx="1911477" cy="194694"/>
            </a:xfrm>
            <a:prstGeom prst="rect">
              <a:avLst/>
            </a:prstGeom>
          </p:spPr>
        </p:pic>
        <p:sp>
          <p:nvSpPr>
            <p:cNvPr id="14" name="Rectangle 13">
              <a:extLst>
                <a:ext uri="{FF2B5EF4-FFF2-40B4-BE49-F238E27FC236}">
                  <a16:creationId xmlns:a16="http://schemas.microsoft.com/office/drawing/2014/main" id="{E5FBD620-8B04-6F4B-9EA9-C6443FCEA71D}"/>
                </a:ext>
              </a:extLst>
            </p:cNvPr>
            <p:cNvSpPr/>
            <p:nvPr/>
          </p:nvSpPr>
          <p:spPr>
            <a:xfrm>
              <a:off x="3656837" y="889435"/>
              <a:ext cx="1888617" cy="2855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8694D646-FBAD-B041-91B7-2288E03F2ECB}"/>
              </a:ext>
            </a:extLst>
          </p:cNvPr>
          <p:cNvPicPr>
            <a:picLocks noChangeAspect="1"/>
          </p:cNvPicPr>
          <p:nvPr/>
        </p:nvPicPr>
        <p:blipFill>
          <a:blip r:embed="rId5"/>
          <a:stretch>
            <a:fillRect/>
          </a:stretch>
        </p:blipFill>
        <p:spPr>
          <a:xfrm>
            <a:off x="4097782" y="1606151"/>
            <a:ext cx="4889500" cy="4241800"/>
          </a:xfrm>
          <a:prstGeom prst="rect">
            <a:avLst/>
          </a:prstGeom>
        </p:spPr>
      </p:pic>
      <p:sp>
        <p:nvSpPr>
          <p:cNvPr id="8" name="Freeform 7">
            <a:extLst>
              <a:ext uri="{FF2B5EF4-FFF2-40B4-BE49-F238E27FC236}">
                <a16:creationId xmlns:a16="http://schemas.microsoft.com/office/drawing/2014/main" id="{410B5A4A-F3E5-5047-9AAC-158514A3D978}"/>
              </a:ext>
            </a:extLst>
          </p:cNvPr>
          <p:cNvSpPr/>
          <p:nvPr/>
        </p:nvSpPr>
        <p:spPr>
          <a:xfrm>
            <a:off x="4128897" y="4361422"/>
            <a:ext cx="4864608" cy="891946"/>
          </a:xfrm>
          <a:custGeom>
            <a:avLst/>
            <a:gdLst>
              <a:gd name="connsiteX0" fmla="*/ 0 w 4864608"/>
              <a:gd name="connsiteY0" fmla="*/ 24384 h 890016"/>
              <a:gd name="connsiteX1" fmla="*/ 0 w 4864608"/>
              <a:gd name="connsiteY1" fmla="*/ 890016 h 890016"/>
              <a:gd name="connsiteX2" fmla="*/ 3779520 w 4864608"/>
              <a:gd name="connsiteY2" fmla="*/ 890016 h 890016"/>
              <a:gd name="connsiteX3" fmla="*/ 3779520 w 4864608"/>
              <a:gd name="connsiteY3" fmla="*/ 670560 h 890016"/>
              <a:gd name="connsiteX4" fmla="*/ 4864608 w 4864608"/>
              <a:gd name="connsiteY4" fmla="*/ 670560 h 890016"/>
              <a:gd name="connsiteX5" fmla="*/ 4864608 w 4864608"/>
              <a:gd name="connsiteY5" fmla="*/ 0 h 890016"/>
              <a:gd name="connsiteX6" fmla="*/ 0 w 4864608"/>
              <a:gd name="connsiteY6" fmla="*/ 24384 h 890016"/>
              <a:gd name="connsiteX0" fmla="*/ 0 w 4864608"/>
              <a:gd name="connsiteY0" fmla="*/ 24384 h 890016"/>
              <a:gd name="connsiteX1" fmla="*/ 0 w 4864608"/>
              <a:gd name="connsiteY1" fmla="*/ 890016 h 890016"/>
              <a:gd name="connsiteX2" fmla="*/ 3779520 w 4864608"/>
              <a:gd name="connsiteY2" fmla="*/ 890016 h 890016"/>
              <a:gd name="connsiteX3" fmla="*/ 3779520 w 4864608"/>
              <a:gd name="connsiteY3" fmla="*/ 670560 h 890016"/>
              <a:gd name="connsiteX4" fmla="*/ 4864608 w 4864608"/>
              <a:gd name="connsiteY4" fmla="*/ 670560 h 890016"/>
              <a:gd name="connsiteX5" fmla="*/ 4864608 w 4864608"/>
              <a:gd name="connsiteY5" fmla="*/ 0 h 890016"/>
              <a:gd name="connsiteX6" fmla="*/ 0 w 4864608"/>
              <a:gd name="connsiteY6" fmla="*/ 24384 h 890016"/>
              <a:gd name="connsiteX0" fmla="*/ 0 w 4864608"/>
              <a:gd name="connsiteY0" fmla="*/ 0 h 891946"/>
              <a:gd name="connsiteX1" fmla="*/ 0 w 4864608"/>
              <a:gd name="connsiteY1" fmla="*/ 891946 h 891946"/>
              <a:gd name="connsiteX2" fmla="*/ 3779520 w 4864608"/>
              <a:gd name="connsiteY2" fmla="*/ 891946 h 891946"/>
              <a:gd name="connsiteX3" fmla="*/ 3779520 w 4864608"/>
              <a:gd name="connsiteY3" fmla="*/ 672490 h 891946"/>
              <a:gd name="connsiteX4" fmla="*/ 4864608 w 4864608"/>
              <a:gd name="connsiteY4" fmla="*/ 672490 h 891946"/>
              <a:gd name="connsiteX5" fmla="*/ 4864608 w 4864608"/>
              <a:gd name="connsiteY5" fmla="*/ 1930 h 891946"/>
              <a:gd name="connsiteX6" fmla="*/ 0 w 4864608"/>
              <a:gd name="connsiteY6" fmla="*/ 0 h 891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64608" h="891946">
                <a:moveTo>
                  <a:pt x="0" y="0"/>
                </a:moveTo>
                <a:lnTo>
                  <a:pt x="0" y="891946"/>
                </a:lnTo>
                <a:lnTo>
                  <a:pt x="3779520" y="891946"/>
                </a:lnTo>
                <a:lnTo>
                  <a:pt x="3779520" y="672490"/>
                </a:lnTo>
                <a:lnTo>
                  <a:pt x="4864608" y="672490"/>
                </a:lnTo>
                <a:lnTo>
                  <a:pt x="4864608" y="1930"/>
                </a:lnTo>
                <a:lnTo>
                  <a:pt x="0" y="0"/>
                </a:lnTo>
                <a:close/>
              </a:path>
            </a:pathLst>
          </a:cu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53178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DF2552-0E3C-224A-A494-7DE5C07B88C2}"/>
              </a:ext>
            </a:extLst>
          </p:cNvPr>
          <p:cNvPicPr>
            <a:picLocks noChangeAspect="1"/>
          </p:cNvPicPr>
          <p:nvPr/>
        </p:nvPicPr>
        <p:blipFill rotWithShape="1">
          <a:blip r:embed="rId2"/>
          <a:srcRect t="64178"/>
          <a:stretch/>
        </p:blipFill>
        <p:spPr>
          <a:xfrm>
            <a:off x="920609" y="2515683"/>
            <a:ext cx="7302782" cy="3393162"/>
          </a:xfrm>
          <a:prstGeom prst="rect">
            <a:avLst/>
          </a:prstGeom>
        </p:spPr>
      </p:pic>
      <p:pic>
        <p:nvPicPr>
          <p:cNvPr id="4" name="Picture 3">
            <a:extLst>
              <a:ext uri="{FF2B5EF4-FFF2-40B4-BE49-F238E27FC236}">
                <a16:creationId xmlns:a16="http://schemas.microsoft.com/office/drawing/2014/main" id="{3EB6649C-26DA-CF45-BF4E-6259AC7743E1}"/>
              </a:ext>
            </a:extLst>
          </p:cNvPr>
          <p:cNvPicPr>
            <a:picLocks noChangeAspect="1"/>
          </p:cNvPicPr>
          <p:nvPr/>
        </p:nvPicPr>
        <p:blipFill rotWithShape="1">
          <a:blip r:embed="rId2"/>
          <a:srcRect t="15822" b="65333"/>
          <a:stretch/>
        </p:blipFill>
        <p:spPr>
          <a:xfrm>
            <a:off x="1928351" y="1107507"/>
            <a:ext cx="5287297" cy="1292352"/>
          </a:xfrm>
          <a:prstGeom prst="rect">
            <a:avLst/>
          </a:prstGeom>
        </p:spPr>
      </p:pic>
      <p:pic>
        <p:nvPicPr>
          <p:cNvPr id="5" name="Picture 4">
            <a:extLst>
              <a:ext uri="{FF2B5EF4-FFF2-40B4-BE49-F238E27FC236}">
                <a16:creationId xmlns:a16="http://schemas.microsoft.com/office/drawing/2014/main" id="{7C554263-042A-654A-85D4-FD0C436DED05}"/>
              </a:ext>
            </a:extLst>
          </p:cNvPr>
          <p:cNvPicPr>
            <a:picLocks noChangeAspect="1"/>
          </p:cNvPicPr>
          <p:nvPr/>
        </p:nvPicPr>
        <p:blipFill rotWithShape="1">
          <a:blip r:embed="rId2"/>
          <a:srcRect b="93955"/>
          <a:stretch/>
        </p:blipFill>
        <p:spPr>
          <a:xfrm>
            <a:off x="1928350" y="577155"/>
            <a:ext cx="5287297" cy="414528"/>
          </a:xfrm>
          <a:prstGeom prst="rect">
            <a:avLst/>
          </a:prstGeom>
        </p:spPr>
      </p:pic>
      <p:sp>
        <p:nvSpPr>
          <p:cNvPr id="6" name="Freeform 5">
            <a:extLst>
              <a:ext uri="{FF2B5EF4-FFF2-40B4-BE49-F238E27FC236}">
                <a16:creationId xmlns:a16="http://schemas.microsoft.com/office/drawing/2014/main" id="{8381D4DB-BCA5-BF41-AD0A-6CDE2724407A}"/>
              </a:ext>
            </a:extLst>
          </p:cNvPr>
          <p:cNvSpPr/>
          <p:nvPr/>
        </p:nvSpPr>
        <p:spPr>
          <a:xfrm>
            <a:off x="1280475" y="2959765"/>
            <a:ext cx="6736133" cy="899699"/>
          </a:xfrm>
          <a:custGeom>
            <a:avLst/>
            <a:gdLst>
              <a:gd name="connsiteX0" fmla="*/ 755904 w 6059424"/>
              <a:gd name="connsiteY0" fmla="*/ 780288 h 804672"/>
              <a:gd name="connsiteX1" fmla="*/ 755904 w 6059424"/>
              <a:gd name="connsiteY1" fmla="*/ 609600 h 804672"/>
              <a:gd name="connsiteX2" fmla="*/ 6059424 w 6059424"/>
              <a:gd name="connsiteY2" fmla="*/ 609600 h 804672"/>
              <a:gd name="connsiteX3" fmla="*/ 6059424 w 6059424"/>
              <a:gd name="connsiteY3" fmla="*/ 0 h 804672"/>
              <a:gd name="connsiteX4" fmla="*/ 4864608 w 6059424"/>
              <a:gd name="connsiteY4" fmla="*/ 0 h 804672"/>
              <a:gd name="connsiteX5" fmla="*/ 4864608 w 6059424"/>
              <a:gd name="connsiteY5" fmla="*/ 243840 h 804672"/>
              <a:gd name="connsiteX6" fmla="*/ 0 w 6059424"/>
              <a:gd name="connsiteY6" fmla="*/ 243840 h 804672"/>
              <a:gd name="connsiteX7" fmla="*/ 0 w 6059424"/>
              <a:gd name="connsiteY7" fmla="*/ 804672 h 804672"/>
              <a:gd name="connsiteX8" fmla="*/ 755904 w 6059424"/>
              <a:gd name="connsiteY8" fmla="*/ 780288 h 804672"/>
              <a:gd name="connsiteX0" fmla="*/ 763161 w 6059424"/>
              <a:gd name="connsiteY0" fmla="*/ 809316 h 809316"/>
              <a:gd name="connsiteX1" fmla="*/ 755904 w 6059424"/>
              <a:gd name="connsiteY1" fmla="*/ 609600 h 809316"/>
              <a:gd name="connsiteX2" fmla="*/ 6059424 w 6059424"/>
              <a:gd name="connsiteY2" fmla="*/ 609600 h 809316"/>
              <a:gd name="connsiteX3" fmla="*/ 6059424 w 6059424"/>
              <a:gd name="connsiteY3" fmla="*/ 0 h 809316"/>
              <a:gd name="connsiteX4" fmla="*/ 4864608 w 6059424"/>
              <a:gd name="connsiteY4" fmla="*/ 0 h 809316"/>
              <a:gd name="connsiteX5" fmla="*/ 4864608 w 6059424"/>
              <a:gd name="connsiteY5" fmla="*/ 243840 h 809316"/>
              <a:gd name="connsiteX6" fmla="*/ 0 w 6059424"/>
              <a:gd name="connsiteY6" fmla="*/ 243840 h 809316"/>
              <a:gd name="connsiteX7" fmla="*/ 0 w 6059424"/>
              <a:gd name="connsiteY7" fmla="*/ 804672 h 809316"/>
              <a:gd name="connsiteX8" fmla="*/ 763161 w 6059424"/>
              <a:gd name="connsiteY8" fmla="*/ 809316 h 80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59424" h="809316">
                <a:moveTo>
                  <a:pt x="763161" y="809316"/>
                </a:moveTo>
                <a:lnTo>
                  <a:pt x="755904" y="609600"/>
                </a:lnTo>
                <a:lnTo>
                  <a:pt x="6059424" y="609600"/>
                </a:lnTo>
                <a:lnTo>
                  <a:pt x="6059424" y="0"/>
                </a:lnTo>
                <a:lnTo>
                  <a:pt x="4864608" y="0"/>
                </a:lnTo>
                <a:lnTo>
                  <a:pt x="4864608" y="243840"/>
                </a:lnTo>
                <a:lnTo>
                  <a:pt x="0" y="243840"/>
                </a:lnTo>
                <a:lnTo>
                  <a:pt x="0" y="804672"/>
                </a:lnTo>
                <a:lnTo>
                  <a:pt x="763161" y="809316"/>
                </a:lnTo>
                <a:close/>
              </a:path>
            </a:pathLst>
          </a:cu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2741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4419E0-1C1D-E447-B3A6-F2559FA2E9DB}"/>
              </a:ext>
            </a:extLst>
          </p:cNvPr>
          <p:cNvPicPr>
            <a:picLocks noChangeAspect="1"/>
          </p:cNvPicPr>
          <p:nvPr/>
        </p:nvPicPr>
        <p:blipFill>
          <a:blip r:embed="rId2"/>
          <a:stretch>
            <a:fillRect/>
          </a:stretch>
        </p:blipFill>
        <p:spPr>
          <a:xfrm>
            <a:off x="1435100" y="1706989"/>
            <a:ext cx="6273800" cy="4191000"/>
          </a:xfrm>
          <a:prstGeom prst="rect">
            <a:avLst/>
          </a:prstGeom>
        </p:spPr>
      </p:pic>
      <p:sp>
        <p:nvSpPr>
          <p:cNvPr id="4" name="Freeform 3">
            <a:extLst>
              <a:ext uri="{FF2B5EF4-FFF2-40B4-BE49-F238E27FC236}">
                <a16:creationId xmlns:a16="http://schemas.microsoft.com/office/drawing/2014/main" id="{2D296004-27E0-B34D-847A-8BDD41405DED}"/>
              </a:ext>
            </a:extLst>
          </p:cNvPr>
          <p:cNvSpPr/>
          <p:nvPr/>
        </p:nvSpPr>
        <p:spPr>
          <a:xfrm>
            <a:off x="1435100" y="2938889"/>
            <a:ext cx="6350000" cy="901700"/>
          </a:xfrm>
          <a:custGeom>
            <a:avLst/>
            <a:gdLst>
              <a:gd name="connsiteX0" fmla="*/ 3962400 w 6350000"/>
              <a:gd name="connsiteY0" fmla="*/ 0 h 901700"/>
              <a:gd name="connsiteX1" fmla="*/ 6235700 w 6350000"/>
              <a:gd name="connsiteY1" fmla="*/ 0 h 901700"/>
              <a:gd name="connsiteX2" fmla="*/ 6235700 w 6350000"/>
              <a:gd name="connsiteY2" fmla="*/ 901700 h 901700"/>
              <a:gd name="connsiteX3" fmla="*/ 6350000 w 6350000"/>
              <a:gd name="connsiteY3" fmla="*/ 901700 h 901700"/>
              <a:gd name="connsiteX4" fmla="*/ 0 w 6350000"/>
              <a:gd name="connsiteY4" fmla="*/ 901700 h 901700"/>
              <a:gd name="connsiteX5" fmla="*/ 0 w 6350000"/>
              <a:gd name="connsiteY5" fmla="*/ 317500 h 901700"/>
              <a:gd name="connsiteX6" fmla="*/ 3987800 w 6350000"/>
              <a:gd name="connsiteY6" fmla="*/ 317500 h 901700"/>
              <a:gd name="connsiteX7" fmla="*/ 3962400 w 6350000"/>
              <a:gd name="connsiteY7" fmla="*/ 0 h 901700"/>
              <a:gd name="connsiteX0" fmla="*/ 3992545 w 6350000"/>
              <a:gd name="connsiteY0" fmla="*/ 5024 h 901700"/>
              <a:gd name="connsiteX1" fmla="*/ 6235700 w 6350000"/>
              <a:gd name="connsiteY1" fmla="*/ 0 h 901700"/>
              <a:gd name="connsiteX2" fmla="*/ 6235700 w 6350000"/>
              <a:gd name="connsiteY2" fmla="*/ 901700 h 901700"/>
              <a:gd name="connsiteX3" fmla="*/ 6350000 w 6350000"/>
              <a:gd name="connsiteY3" fmla="*/ 901700 h 901700"/>
              <a:gd name="connsiteX4" fmla="*/ 0 w 6350000"/>
              <a:gd name="connsiteY4" fmla="*/ 901700 h 901700"/>
              <a:gd name="connsiteX5" fmla="*/ 0 w 6350000"/>
              <a:gd name="connsiteY5" fmla="*/ 317500 h 901700"/>
              <a:gd name="connsiteX6" fmla="*/ 3987800 w 6350000"/>
              <a:gd name="connsiteY6" fmla="*/ 317500 h 901700"/>
              <a:gd name="connsiteX7" fmla="*/ 3992545 w 6350000"/>
              <a:gd name="connsiteY7" fmla="*/ 5024 h 901700"/>
              <a:gd name="connsiteX0" fmla="*/ 3977473 w 6350000"/>
              <a:gd name="connsiteY0" fmla="*/ 0 h 901700"/>
              <a:gd name="connsiteX1" fmla="*/ 6235700 w 6350000"/>
              <a:gd name="connsiteY1" fmla="*/ 0 h 901700"/>
              <a:gd name="connsiteX2" fmla="*/ 6235700 w 6350000"/>
              <a:gd name="connsiteY2" fmla="*/ 901700 h 901700"/>
              <a:gd name="connsiteX3" fmla="*/ 6350000 w 6350000"/>
              <a:gd name="connsiteY3" fmla="*/ 901700 h 901700"/>
              <a:gd name="connsiteX4" fmla="*/ 0 w 6350000"/>
              <a:gd name="connsiteY4" fmla="*/ 901700 h 901700"/>
              <a:gd name="connsiteX5" fmla="*/ 0 w 6350000"/>
              <a:gd name="connsiteY5" fmla="*/ 317500 h 901700"/>
              <a:gd name="connsiteX6" fmla="*/ 3987800 w 6350000"/>
              <a:gd name="connsiteY6" fmla="*/ 317500 h 901700"/>
              <a:gd name="connsiteX7" fmla="*/ 3977473 w 6350000"/>
              <a:gd name="connsiteY7" fmla="*/ 0 h 901700"/>
              <a:gd name="connsiteX0" fmla="*/ 3987522 w 6350000"/>
              <a:gd name="connsiteY0" fmla="*/ 5025 h 901700"/>
              <a:gd name="connsiteX1" fmla="*/ 6235700 w 6350000"/>
              <a:gd name="connsiteY1" fmla="*/ 0 h 901700"/>
              <a:gd name="connsiteX2" fmla="*/ 6235700 w 6350000"/>
              <a:gd name="connsiteY2" fmla="*/ 901700 h 901700"/>
              <a:gd name="connsiteX3" fmla="*/ 6350000 w 6350000"/>
              <a:gd name="connsiteY3" fmla="*/ 901700 h 901700"/>
              <a:gd name="connsiteX4" fmla="*/ 0 w 6350000"/>
              <a:gd name="connsiteY4" fmla="*/ 901700 h 901700"/>
              <a:gd name="connsiteX5" fmla="*/ 0 w 6350000"/>
              <a:gd name="connsiteY5" fmla="*/ 317500 h 901700"/>
              <a:gd name="connsiteX6" fmla="*/ 3987800 w 6350000"/>
              <a:gd name="connsiteY6" fmla="*/ 317500 h 901700"/>
              <a:gd name="connsiteX7" fmla="*/ 3987522 w 6350000"/>
              <a:gd name="connsiteY7" fmla="*/ 5025 h 90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50000" h="901700">
                <a:moveTo>
                  <a:pt x="3987522" y="5025"/>
                </a:moveTo>
                <a:lnTo>
                  <a:pt x="6235700" y="0"/>
                </a:lnTo>
                <a:lnTo>
                  <a:pt x="6235700" y="901700"/>
                </a:lnTo>
                <a:lnTo>
                  <a:pt x="6350000" y="901700"/>
                </a:lnTo>
                <a:lnTo>
                  <a:pt x="0" y="901700"/>
                </a:lnTo>
                <a:lnTo>
                  <a:pt x="0" y="317500"/>
                </a:lnTo>
                <a:lnTo>
                  <a:pt x="3987800" y="317500"/>
                </a:lnTo>
                <a:cubicBezTo>
                  <a:pt x="3989382" y="213341"/>
                  <a:pt x="3985940" y="109184"/>
                  <a:pt x="3987522" y="5025"/>
                </a:cubicBezTo>
                <a:close/>
              </a:path>
            </a:pathLst>
          </a:cu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EC4D9E2-08FF-1C45-9B1B-B65D6928DA5B}"/>
              </a:ext>
            </a:extLst>
          </p:cNvPr>
          <p:cNvPicPr>
            <a:picLocks noChangeAspect="1"/>
          </p:cNvPicPr>
          <p:nvPr/>
        </p:nvPicPr>
        <p:blipFill>
          <a:blip r:embed="rId3"/>
          <a:stretch>
            <a:fillRect/>
          </a:stretch>
        </p:blipFill>
        <p:spPr>
          <a:xfrm>
            <a:off x="1752779" y="462208"/>
            <a:ext cx="5638442" cy="989528"/>
          </a:xfrm>
          <a:prstGeom prst="rect">
            <a:avLst/>
          </a:prstGeom>
        </p:spPr>
      </p:pic>
    </p:spTree>
    <p:extLst>
      <p:ext uri="{BB962C8B-B14F-4D97-AF65-F5344CB8AC3E}">
        <p14:creationId xmlns:p14="http://schemas.microsoft.com/office/powerpoint/2010/main" val="4127801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90DEE3-7841-A645-8996-E39FA4C7AC48}"/>
              </a:ext>
            </a:extLst>
          </p:cNvPr>
          <p:cNvPicPr>
            <a:picLocks noChangeAspect="1"/>
          </p:cNvPicPr>
          <p:nvPr/>
        </p:nvPicPr>
        <p:blipFill>
          <a:blip r:embed="rId2"/>
          <a:stretch>
            <a:fillRect/>
          </a:stretch>
        </p:blipFill>
        <p:spPr>
          <a:xfrm>
            <a:off x="666811" y="2057286"/>
            <a:ext cx="7810373" cy="4359278"/>
          </a:xfrm>
          <a:prstGeom prst="rect">
            <a:avLst/>
          </a:prstGeom>
        </p:spPr>
      </p:pic>
      <p:sp>
        <p:nvSpPr>
          <p:cNvPr id="4" name="TextBox 3">
            <a:extLst>
              <a:ext uri="{FF2B5EF4-FFF2-40B4-BE49-F238E27FC236}">
                <a16:creationId xmlns:a16="http://schemas.microsoft.com/office/drawing/2014/main" id="{54F2E4CB-84E7-4545-BADB-B70425F5C75B}"/>
              </a:ext>
            </a:extLst>
          </p:cNvPr>
          <p:cNvSpPr txBox="1"/>
          <p:nvPr/>
        </p:nvSpPr>
        <p:spPr>
          <a:xfrm>
            <a:off x="6693408" y="6083808"/>
            <a:ext cx="1577868" cy="369332"/>
          </a:xfrm>
          <a:prstGeom prst="rect">
            <a:avLst/>
          </a:prstGeom>
          <a:noFill/>
        </p:spPr>
        <p:txBody>
          <a:bodyPr wrap="none" rtlCol="0">
            <a:spAutoFit/>
          </a:bodyPr>
          <a:lstStyle/>
          <a:p>
            <a:r>
              <a:rPr lang="en-US" dirty="0" err="1"/>
              <a:t>Vul</a:t>
            </a:r>
            <a:r>
              <a:rPr lang="en-US" dirty="0"/>
              <a:t> et al. 2009</a:t>
            </a:r>
          </a:p>
        </p:txBody>
      </p:sp>
      <p:pic>
        <p:nvPicPr>
          <p:cNvPr id="6" name="Picture 5">
            <a:extLst>
              <a:ext uri="{FF2B5EF4-FFF2-40B4-BE49-F238E27FC236}">
                <a16:creationId xmlns:a16="http://schemas.microsoft.com/office/drawing/2014/main" id="{B1B7EB40-DD97-AD45-89CA-60F385ED2DE9}"/>
              </a:ext>
            </a:extLst>
          </p:cNvPr>
          <p:cNvPicPr>
            <a:picLocks noChangeAspect="1"/>
          </p:cNvPicPr>
          <p:nvPr/>
        </p:nvPicPr>
        <p:blipFill>
          <a:blip r:embed="rId3"/>
          <a:stretch>
            <a:fillRect/>
          </a:stretch>
        </p:blipFill>
        <p:spPr>
          <a:xfrm>
            <a:off x="792478" y="477374"/>
            <a:ext cx="7559041" cy="1676240"/>
          </a:xfrm>
          <a:prstGeom prst="rect">
            <a:avLst/>
          </a:prstGeom>
        </p:spPr>
      </p:pic>
    </p:spTree>
    <p:extLst>
      <p:ext uri="{BB962C8B-B14F-4D97-AF65-F5344CB8AC3E}">
        <p14:creationId xmlns:p14="http://schemas.microsoft.com/office/powerpoint/2010/main" val="803032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E26E-911D-7D4D-9670-90BF9C47D708}"/>
              </a:ext>
            </a:extLst>
          </p:cNvPr>
          <p:cNvSpPr>
            <a:spLocks noGrp="1"/>
          </p:cNvSpPr>
          <p:nvPr>
            <p:ph type="title"/>
          </p:nvPr>
        </p:nvSpPr>
        <p:spPr/>
        <p:txBody>
          <a:bodyPr/>
          <a:lstStyle/>
          <a:p>
            <a:r>
              <a:rPr lang="en-US" dirty="0"/>
              <a:t>Verifying analysis pipelines</a:t>
            </a:r>
          </a:p>
        </p:txBody>
      </p:sp>
      <p:sp>
        <p:nvSpPr>
          <p:cNvPr id="3" name="Content Placeholder 2">
            <a:extLst>
              <a:ext uri="{FF2B5EF4-FFF2-40B4-BE49-F238E27FC236}">
                <a16:creationId xmlns:a16="http://schemas.microsoft.com/office/drawing/2014/main" id="{38964A95-AE4A-EB4A-82E3-90E2413259C2}"/>
              </a:ext>
            </a:extLst>
          </p:cNvPr>
          <p:cNvSpPr>
            <a:spLocks noGrp="1"/>
          </p:cNvSpPr>
          <p:nvPr>
            <p:ph idx="1"/>
          </p:nvPr>
        </p:nvSpPr>
        <p:spPr/>
        <p:txBody>
          <a:bodyPr>
            <a:normAutofit/>
          </a:bodyPr>
          <a:lstStyle/>
          <a:p>
            <a:r>
              <a:rPr lang="en-US" dirty="0"/>
              <a:t>Academic research is an ideal breeding ground for analysis mistakes:</a:t>
            </a:r>
          </a:p>
          <a:p>
            <a:pPr lvl="1"/>
            <a:r>
              <a:rPr lang="en-US" sz="2000" dirty="0"/>
              <a:t>Researchers are not software engineers</a:t>
            </a:r>
          </a:p>
          <a:p>
            <a:pPr lvl="1"/>
            <a:r>
              <a:rPr lang="en-US" sz="2000" dirty="0"/>
              <a:t>Custom, experiment-specific analyses</a:t>
            </a:r>
          </a:p>
          <a:p>
            <a:pPr lvl="1"/>
            <a:r>
              <a:rPr lang="en-US" sz="2000" dirty="0"/>
              <a:t>No “ground truth” outputs to compare to</a:t>
            </a:r>
          </a:p>
          <a:p>
            <a:pPr lvl="1"/>
            <a:r>
              <a:rPr lang="en-US" sz="2000" dirty="0"/>
              <a:t>Still limited sharing of data and code</a:t>
            </a:r>
          </a:p>
          <a:p>
            <a:r>
              <a:rPr lang="en-US" b="1" dirty="0"/>
              <a:t>How to check analyses?</a:t>
            </a:r>
          </a:p>
          <a:p>
            <a:pPr lvl="1"/>
            <a:r>
              <a:rPr lang="en-US" sz="2000" dirty="0"/>
              <a:t>Run multiple converging, independent analyses</a:t>
            </a:r>
          </a:p>
          <a:p>
            <a:pPr lvl="1"/>
            <a:r>
              <a:rPr lang="en-US" sz="2000" dirty="0"/>
              <a:t>Test output for specific toy inputs (next week)</a:t>
            </a:r>
          </a:p>
          <a:p>
            <a:pPr lvl="1"/>
            <a:r>
              <a:rPr lang="en-US" sz="2000" dirty="0"/>
              <a:t>Use simulated data to test how the analysis functions (today)</a:t>
            </a:r>
          </a:p>
        </p:txBody>
      </p:sp>
    </p:spTree>
    <p:extLst>
      <p:ext uri="{BB962C8B-B14F-4D97-AF65-F5344CB8AC3E}">
        <p14:creationId xmlns:p14="http://schemas.microsoft.com/office/powerpoint/2010/main" val="2575911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5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5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25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25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25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25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25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25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E26E-911D-7D4D-9670-90BF9C47D708}"/>
              </a:ext>
            </a:extLst>
          </p:cNvPr>
          <p:cNvSpPr>
            <a:spLocks noGrp="1"/>
          </p:cNvSpPr>
          <p:nvPr>
            <p:ph type="title"/>
          </p:nvPr>
        </p:nvSpPr>
        <p:spPr/>
        <p:txBody>
          <a:bodyPr/>
          <a:lstStyle/>
          <a:p>
            <a:r>
              <a:rPr lang="en-US" dirty="0"/>
              <a:t>Simulating Data</a:t>
            </a:r>
          </a:p>
        </p:txBody>
      </p:sp>
      <p:sp>
        <p:nvSpPr>
          <p:cNvPr id="3" name="Content Placeholder 2">
            <a:extLst>
              <a:ext uri="{FF2B5EF4-FFF2-40B4-BE49-F238E27FC236}">
                <a16:creationId xmlns:a16="http://schemas.microsoft.com/office/drawing/2014/main" id="{38964A95-AE4A-EB4A-82E3-90E2413259C2}"/>
              </a:ext>
            </a:extLst>
          </p:cNvPr>
          <p:cNvSpPr>
            <a:spLocks noGrp="1"/>
          </p:cNvSpPr>
          <p:nvPr>
            <p:ph idx="1"/>
          </p:nvPr>
        </p:nvSpPr>
        <p:spPr/>
        <p:txBody>
          <a:bodyPr>
            <a:normAutofit/>
          </a:bodyPr>
          <a:lstStyle/>
          <a:p>
            <a:r>
              <a:rPr lang="en-US" dirty="0"/>
              <a:t>Idea: treat the analysis pipeline as a black box</a:t>
            </a:r>
          </a:p>
          <a:p>
            <a:r>
              <a:rPr lang="en-US" dirty="0"/>
              <a:t>Swap out the real data for either:</a:t>
            </a:r>
          </a:p>
          <a:p>
            <a:pPr lvl="1"/>
            <a:r>
              <a:rPr lang="en-US" sz="2000" dirty="0"/>
              <a:t>Simulated/permuted data with a </a:t>
            </a:r>
            <a:r>
              <a:rPr lang="en-US" sz="2000" b="1" dirty="0"/>
              <a:t>null effect</a:t>
            </a:r>
            <a:r>
              <a:rPr lang="en-US" sz="2000" dirty="0"/>
              <a:t>, check that result of the analysis does not find an effect</a:t>
            </a:r>
          </a:p>
          <a:p>
            <a:pPr lvl="1"/>
            <a:r>
              <a:rPr lang="en-US" sz="2000" dirty="0"/>
              <a:t>Simulated data with varying signal-to-noise ratio, quantify the sensitivity of the analysis</a:t>
            </a:r>
          </a:p>
        </p:txBody>
      </p:sp>
    </p:spTree>
    <p:extLst>
      <p:ext uri="{BB962C8B-B14F-4D97-AF65-F5344CB8AC3E}">
        <p14:creationId xmlns:p14="http://schemas.microsoft.com/office/powerpoint/2010/main" val="3853123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5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5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378378-667E-5B4E-985B-C9500618E2F2}"/>
              </a:ext>
            </a:extLst>
          </p:cNvPr>
          <p:cNvPicPr>
            <a:picLocks noChangeAspect="1"/>
          </p:cNvPicPr>
          <p:nvPr/>
        </p:nvPicPr>
        <p:blipFill rotWithShape="1">
          <a:blip r:embed="rId2"/>
          <a:srcRect t="50000"/>
          <a:stretch/>
        </p:blipFill>
        <p:spPr>
          <a:xfrm>
            <a:off x="1271848" y="1295809"/>
            <a:ext cx="6600303" cy="4266381"/>
          </a:xfrm>
          <a:prstGeom prst="rect">
            <a:avLst/>
          </a:prstGeom>
        </p:spPr>
      </p:pic>
      <p:sp>
        <p:nvSpPr>
          <p:cNvPr id="5" name="TextBox 4">
            <a:extLst>
              <a:ext uri="{FF2B5EF4-FFF2-40B4-BE49-F238E27FC236}">
                <a16:creationId xmlns:a16="http://schemas.microsoft.com/office/drawing/2014/main" id="{ABEA68A0-EEED-FF4D-A936-DCA60B4A1324}"/>
              </a:ext>
            </a:extLst>
          </p:cNvPr>
          <p:cNvSpPr txBox="1"/>
          <p:nvPr/>
        </p:nvSpPr>
        <p:spPr>
          <a:xfrm>
            <a:off x="6388608" y="6096000"/>
            <a:ext cx="2182368" cy="369332"/>
          </a:xfrm>
          <a:prstGeom prst="rect">
            <a:avLst/>
          </a:prstGeom>
          <a:noFill/>
        </p:spPr>
        <p:txBody>
          <a:bodyPr wrap="square" rtlCol="0">
            <a:spAutoFit/>
          </a:bodyPr>
          <a:lstStyle/>
          <a:p>
            <a:r>
              <a:rPr lang="en-US" dirty="0" err="1"/>
              <a:t>Lotterhos</a:t>
            </a:r>
            <a:r>
              <a:rPr lang="en-US" dirty="0"/>
              <a:t> et al. 2018</a:t>
            </a:r>
          </a:p>
        </p:txBody>
      </p:sp>
    </p:spTree>
    <p:extLst>
      <p:ext uri="{BB962C8B-B14F-4D97-AF65-F5344CB8AC3E}">
        <p14:creationId xmlns:p14="http://schemas.microsoft.com/office/powerpoint/2010/main" val="2605694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0CA1E-9934-5745-9BE7-9B0F75675EBA}"/>
              </a:ext>
            </a:extLst>
          </p:cNvPr>
          <p:cNvSpPr>
            <a:spLocks noGrp="1"/>
          </p:cNvSpPr>
          <p:nvPr>
            <p:ph type="title"/>
          </p:nvPr>
        </p:nvSpPr>
        <p:spPr/>
        <p:txBody>
          <a:bodyPr/>
          <a:lstStyle/>
          <a:p>
            <a:r>
              <a:rPr lang="en-US" dirty="0"/>
              <a:t>Challenge: How to simulate?</a:t>
            </a:r>
          </a:p>
        </p:txBody>
      </p:sp>
      <p:sp>
        <p:nvSpPr>
          <p:cNvPr id="3" name="Content Placeholder 2">
            <a:extLst>
              <a:ext uri="{FF2B5EF4-FFF2-40B4-BE49-F238E27FC236}">
                <a16:creationId xmlns:a16="http://schemas.microsoft.com/office/drawing/2014/main" id="{4B7FE31B-68E6-2B43-A680-1D447D527143}"/>
              </a:ext>
            </a:extLst>
          </p:cNvPr>
          <p:cNvSpPr>
            <a:spLocks noGrp="1"/>
          </p:cNvSpPr>
          <p:nvPr>
            <p:ph idx="1"/>
          </p:nvPr>
        </p:nvSpPr>
        <p:spPr/>
        <p:txBody>
          <a:bodyPr>
            <a:normAutofit/>
          </a:bodyPr>
          <a:lstStyle/>
          <a:p>
            <a:r>
              <a:rPr lang="en-US" b="1" dirty="0"/>
              <a:t>Some types of simulations:</a:t>
            </a:r>
          </a:p>
          <a:p>
            <a:pPr lvl="1"/>
            <a:r>
              <a:rPr lang="en-US" sz="2000" dirty="0"/>
              <a:t>Permuting real data to ensure that the null hypothesis is true</a:t>
            </a:r>
          </a:p>
          <a:p>
            <a:pPr lvl="2"/>
            <a:r>
              <a:rPr lang="en-US" sz="2000" dirty="0"/>
              <a:t>E.g. permuting group labels, permuting correspondence across two quantities being correlated, permuting phases of signal in frequency space</a:t>
            </a:r>
          </a:p>
          <a:p>
            <a:pPr lvl="1"/>
            <a:r>
              <a:rPr lang="en-US" sz="2000" dirty="0"/>
              <a:t>Sampling data from your generative model, to check if parameters can be recovered</a:t>
            </a:r>
          </a:p>
          <a:p>
            <a:pPr lvl="1"/>
            <a:r>
              <a:rPr lang="en-US" sz="2000" dirty="0"/>
              <a:t>Building a (partial) model of the data-generating process with realistic statistical structure</a:t>
            </a:r>
          </a:p>
          <a:p>
            <a:r>
              <a:rPr lang="en-US" dirty="0"/>
              <a:t>Note: if you don’t require real data, then you can run these simulations </a:t>
            </a:r>
            <a:r>
              <a:rPr lang="en-US" b="1" dirty="0"/>
              <a:t>before</a:t>
            </a:r>
            <a:r>
              <a:rPr lang="en-US" dirty="0"/>
              <a:t> running the experiment!</a:t>
            </a:r>
          </a:p>
        </p:txBody>
      </p:sp>
    </p:spTree>
    <p:extLst>
      <p:ext uri="{BB962C8B-B14F-4D97-AF65-F5344CB8AC3E}">
        <p14:creationId xmlns:p14="http://schemas.microsoft.com/office/powerpoint/2010/main" val="3449904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5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5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25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25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25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{E530D00F-3052-4848-97DE-AC6D6C673EBF}tf10001061</Template>
  <TotalTime>7511</TotalTime>
  <Words>462</Words>
  <Application>Microsoft Macintosh PowerPoint</Application>
  <PresentationFormat>On-screen Show (4:3)</PresentationFormat>
  <Paragraphs>61</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Tw Cen MT</vt:lpstr>
      <vt:lpstr>Tw Cen MT Condensed</vt:lpstr>
      <vt:lpstr>Wingdings 3</vt:lpstr>
      <vt:lpstr>Integral</vt:lpstr>
      <vt:lpstr>Verification Through Simulation</vt:lpstr>
      <vt:lpstr>PowerPoint Presentation</vt:lpstr>
      <vt:lpstr>PowerPoint Presentation</vt:lpstr>
      <vt:lpstr>PowerPoint Presentation</vt:lpstr>
      <vt:lpstr>PowerPoint Presentation</vt:lpstr>
      <vt:lpstr>Verifying analysis pipelines</vt:lpstr>
      <vt:lpstr>Simulating Data</vt:lpstr>
      <vt:lpstr>PowerPoint Presentation</vt:lpstr>
      <vt:lpstr>Challenge: How to simulate?</vt:lpstr>
      <vt:lpstr>R Psych package – sim functions</vt:lpstr>
      <vt:lpstr>NeuRosim – fMRI simulation in R</vt:lpstr>
      <vt:lpstr>Fmrisim – fmri simulation in python</vt:lpstr>
      <vt:lpstr>Fmrisim – fmri simulation in python</vt:lpstr>
      <vt:lpstr>Phase_Randomize (Brainiak UTILS)</vt:lpstr>
      <vt:lpstr>Using simulated data in a pipeline</vt:lpstr>
      <vt:lpstr>Using simulated Data</vt:lpstr>
      <vt:lpstr>Using simulated Data</vt:lpstr>
      <vt:lpstr>Lab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Notebooks for python and R </dc:title>
  <dc:creator>Christopher Baldassano</dc:creator>
  <cp:lastModifiedBy>Christopher Baldassano</cp:lastModifiedBy>
  <cp:revision>73</cp:revision>
  <dcterms:created xsi:type="dcterms:W3CDTF">2019-07-11T19:59:44Z</dcterms:created>
  <dcterms:modified xsi:type="dcterms:W3CDTF">2019-11-01T20:54:50Z</dcterms:modified>
</cp:coreProperties>
</file>